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54"/>
  </p:notesMasterIdLst>
  <p:sldIdLst>
    <p:sldId id="256" r:id="rId2"/>
    <p:sldId id="257" r:id="rId3"/>
    <p:sldId id="260" r:id="rId4"/>
    <p:sldId id="306" r:id="rId5"/>
    <p:sldId id="311" r:id="rId6"/>
    <p:sldId id="312" r:id="rId7"/>
    <p:sldId id="331" r:id="rId8"/>
    <p:sldId id="308" r:id="rId9"/>
    <p:sldId id="262" r:id="rId10"/>
    <p:sldId id="310" r:id="rId11"/>
    <p:sldId id="339" r:id="rId12"/>
    <p:sldId id="268" r:id="rId13"/>
    <p:sldId id="269" r:id="rId14"/>
    <p:sldId id="375" r:id="rId15"/>
    <p:sldId id="376" r:id="rId16"/>
    <p:sldId id="270" r:id="rId17"/>
    <p:sldId id="334" r:id="rId18"/>
    <p:sldId id="335" r:id="rId19"/>
    <p:sldId id="355" r:id="rId20"/>
    <p:sldId id="354" r:id="rId21"/>
    <p:sldId id="356" r:id="rId22"/>
    <p:sldId id="357" r:id="rId23"/>
    <p:sldId id="358" r:id="rId24"/>
    <p:sldId id="360" r:id="rId25"/>
    <p:sldId id="361" r:id="rId26"/>
    <p:sldId id="359" r:id="rId27"/>
    <p:sldId id="337" r:id="rId28"/>
    <p:sldId id="338" r:id="rId29"/>
    <p:sldId id="353" r:id="rId30"/>
    <p:sldId id="315" r:id="rId31"/>
    <p:sldId id="317" r:id="rId32"/>
    <p:sldId id="318" r:id="rId33"/>
    <p:sldId id="319" r:id="rId34"/>
    <p:sldId id="320" r:id="rId35"/>
    <p:sldId id="322" r:id="rId36"/>
    <p:sldId id="321" r:id="rId37"/>
    <p:sldId id="377" r:id="rId38"/>
    <p:sldId id="378"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30"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3840" userDrawn="1">
          <p15:clr>
            <a:srgbClr val="A4A3A4"/>
          </p15:clr>
        </p15:guide>
        <p15:guide id="3" pos="304" userDrawn="1">
          <p15:clr>
            <a:srgbClr val="A4A3A4"/>
          </p15:clr>
        </p15:guide>
        <p15:guide id="4" pos="7368" userDrawn="1">
          <p15:clr>
            <a:srgbClr val="A4A3A4"/>
          </p15:clr>
        </p15:guide>
        <p15:guide id="5" orient="horz" pos="560" userDrawn="1">
          <p15:clr>
            <a:srgbClr val="A4A3A4"/>
          </p15:clr>
        </p15:guide>
        <p15:guide id="6" orient="horz" pos="624" userDrawn="1">
          <p15:clr>
            <a:srgbClr val="A4A3A4"/>
          </p15:clr>
        </p15:guide>
        <p15:guide id="7" orient="horz" pos="4056" userDrawn="1">
          <p15:clr>
            <a:srgbClr val="A4A3A4"/>
          </p15:clr>
        </p15:guide>
        <p15:guide id="8" orient="horz" pos="3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92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70444" autoAdjust="0"/>
  </p:normalViewPr>
  <p:slideViewPr>
    <p:cSldViewPr snapToGrid="0">
      <p:cViewPr varScale="1">
        <p:scale>
          <a:sx n="78" d="100"/>
          <a:sy n="78" d="100"/>
        </p:scale>
        <p:origin x="678" y="27"/>
      </p:cViewPr>
      <p:guideLst>
        <p:guide orient="horz" pos="2304"/>
        <p:guide pos="3840"/>
        <p:guide pos="304"/>
        <p:guide pos="7368"/>
        <p:guide orient="horz" pos="560"/>
        <p:guide orient="horz" pos="624"/>
        <p:guide orient="horz" pos="4056"/>
        <p:guide orient="horz" pos="39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A981F-6E5C-4560-AF77-7DD45F0489FC}" type="datetimeFigureOut">
              <a:rPr lang="zh-CN" altLang="en-US" smtClean="0"/>
              <a:t>2023/2/23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B3B6B-FC49-49DF-A3CE-DF8C7B717C90}" type="slidenum">
              <a:rPr lang="zh-CN" altLang="en-US" smtClean="0"/>
              <a:t>‹#›</a:t>
            </a:fld>
            <a:endParaRPr lang="zh-CN" altLang="en-US"/>
          </a:p>
        </p:txBody>
      </p:sp>
    </p:spTree>
    <p:extLst>
      <p:ext uri="{BB962C8B-B14F-4D97-AF65-F5344CB8AC3E}">
        <p14:creationId xmlns:p14="http://schemas.microsoft.com/office/powerpoint/2010/main" val="2516435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a:t>
            </a:fld>
            <a:endParaRPr lang="zh-CN" altLang="en-US"/>
          </a:p>
        </p:txBody>
      </p:sp>
    </p:spTree>
    <p:extLst>
      <p:ext uri="{BB962C8B-B14F-4D97-AF65-F5344CB8AC3E}">
        <p14:creationId xmlns:p14="http://schemas.microsoft.com/office/powerpoint/2010/main" val="331362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15</a:t>
            </a:fld>
            <a:endParaRPr lang="zh-CN" altLang="en-US"/>
          </a:p>
        </p:txBody>
      </p:sp>
    </p:spTree>
    <p:extLst>
      <p:ext uri="{BB962C8B-B14F-4D97-AF65-F5344CB8AC3E}">
        <p14:creationId xmlns:p14="http://schemas.microsoft.com/office/powerpoint/2010/main" val="37417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16</a:t>
            </a:fld>
            <a:endParaRPr lang="zh-CN" altLang="en-US"/>
          </a:p>
        </p:txBody>
      </p:sp>
    </p:spTree>
    <p:extLst>
      <p:ext uri="{BB962C8B-B14F-4D97-AF65-F5344CB8AC3E}">
        <p14:creationId xmlns:p14="http://schemas.microsoft.com/office/powerpoint/2010/main" val="476865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19</a:t>
            </a:fld>
            <a:endParaRPr lang="zh-CN" altLang="en-US"/>
          </a:p>
        </p:txBody>
      </p:sp>
    </p:spTree>
    <p:extLst>
      <p:ext uri="{BB962C8B-B14F-4D97-AF65-F5344CB8AC3E}">
        <p14:creationId xmlns:p14="http://schemas.microsoft.com/office/powerpoint/2010/main" val="103092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20</a:t>
            </a:fld>
            <a:endParaRPr lang="zh-CN" altLang="en-US"/>
          </a:p>
        </p:txBody>
      </p:sp>
    </p:spTree>
    <p:extLst>
      <p:ext uri="{BB962C8B-B14F-4D97-AF65-F5344CB8AC3E}">
        <p14:creationId xmlns:p14="http://schemas.microsoft.com/office/powerpoint/2010/main" val="390345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21</a:t>
            </a:fld>
            <a:endParaRPr lang="zh-CN" altLang="en-US"/>
          </a:p>
        </p:txBody>
      </p:sp>
    </p:spTree>
    <p:extLst>
      <p:ext uri="{BB962C8B-B14F-4D97-AF65-F5344CB8AC3E}">
        <p14:creationId xmlns:p14="http://schemas.microsoft.com/office/powerpoint/2010/main" val="3903450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22</a:t>
            </a:fld>
            <a:endParaRPr lang="zh-CN" altLang="en-US"/>
          </a:p>
        </p:txBody>
      </p:sp>
    </p:spTree>
    <p:extLst>
      <p:ext uri="{BB962C8B-B14F-4D97-AF65-F5344CB8AC3E}">
        <p14:creationId xmlns:p14="http://schemas.microsoft.com/office/powerpoint/2010/main" val="935224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23</a:t>
            </a:fld>
            <a:endParaRPr lang="zh-CN" altLang="en-US"/>
          </a:p>
        </p:txBody>
      </p:sp>
    </p:spTree>
    <p:extLst>
      <p:ext uri="{BB962C8B-B14F-4D97-AF65-F5344CB8AC3E}">
        <p14:creationId xmlns:p14="http://schemas.microsoft.com/office/powerpoint/2010/main" val="1108500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前馈</a:t>
            </a:r>
            <a:r>
              <a:rPr lang="zh-CN" altLang="en-US" sz="1200" i="1" kern="1200" dirty="0">
                <a:solidFill>
                  <a:schemeClr val="tx1"/>
                </a:solidFill>
                <a:effectLst/>
                <a:latin typeface="+mn-lt"/>
                <a:ea typeface="+mn-ea"/>
                <a:cs typeface="+mn-cs"/>
              </a:rPr>
              <a:t>神经网络</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FNN</a:t>
            </a:r>
            <a:r>
              <a:rPr lang="en-US"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F6DCFAF1-1A9A-4060-BDBE-40ABDE22CEE7}" type="slidenum">
              <a:rPr lang="zh-CN" altLang="en-US" smtClean="0"/>
              <a:t>25</a:t>
            </a:fld>
            <a:endParaRPr lang="zh-CN" altLang="en-US"/>
          </a:p>
        </p:txBody>
      </p:sp>
    </p:spTree>
    <p:extLst>
      <p:ext uri="{BB962C8B-B14F-4D97-AF65-F5344CB8AC3E}">
        <p14:creationId xmlns:p14="http://schemas.microsoft.com/office/powerpoint/2010/main" val="20775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26</a:t>
            </a:fld>
            <a:endParaRPr lang="zh-CN" altLang="en-US"/>
          </a:p>
        </p:txBody>
      </p:sp>
    </p:spTree>
    <p:extLst>
      <p:ext uri="{BB962C8B-B14F-4D97-AF65-F5344CB8AC3E}">
        <p14:creationId xmlns:p14="http://schemas.microsoft.com/office/powerpoint/2010/main" val="1030924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27</a:t>
            </a:fld>
            <a:endParaRPr lang="zh-CN" altLang="en-US"/>
          </a:p>
        </p:txBody>
      </p:sp>
    </p:spTree>
    <p:extLst>
      <p:ext uri="{BB962C8B-B14F-4D97-AF65-F5344CB8AC3E}">
        <p14:creationId xmlns:p14="http://schemas.microsoft.com/office/powerpoint/2010/main" val="420916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a:t>
            </a:fld>
            <a:endParaRPr lang="zh-CN" altLang="en-US"/>
          </a:p>
        </p:txBody>
      </p:sp>
    </p:spTree>
    <p:extLst>
      <p:ext uri="{BB962C8B-B14F-4D97-AF65-F5344CB8AC3E}">
        <p14:creationId xmlns:p14="http://schemas.microsoft.com/office/powerpoint/2010/main" val="1030924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28</a:t>
            </a:fld>
            <a:endParaRPr lang="zh-CN" altLang="en-US"/>
          </a:p>
        </p:txBody>
      </p:sp>
    </p:spTree>
    <p:extLst>
      <p:ext uri="{BB962C8B-B14F-4D97-AF65-F5344CB8AC3E}">
        <p14:creationId xmlns:p14="http://schemas.microsoft.com/office/powerpoint/2010/main" val="1030924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9F0F651-891B-4BE7-9F1C-8BF4178CFE06}" type="slidenum">
              <a:rPr lang="zh-CN" altLang="en-US" smtClean="0"/>
              <a:pPr>
                <a:defRPr/>
              </a:pPr>
              <a:t>31</a:t>
            </a:fld>
            <a:endParaRPr lang="zh-CN" altLang="en-US"/>
          </a:p>
        </p:txBody>
      </p:sp>
    </p:spTree>
    <p:extLst>
      <p:ext uri="{BB962C8B-B14F-4D97-AF65-F5344CB8AC3E}">
        <p14:creationId xmlns:p14="http://schemas.microsoft.com/office/powerpoint/2010/main" val="7027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自然语音处理，人工智能皇冠上的明珠！</a:t>
            </a:r>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75C377-83CF-4108-AB3D-42EBB97383CE}" type="slidenum">
              <a:rPr lang="zh-CN" altLang="en-US"/>
              <a:pPr/>
              <a:t>33</a:t>
            </a:fld>
            <a:endParaRPr lang="zh-CN" altLang="en-US"/>
          </a:p>
        </p:txBody>
      </p:sp>
    </p:spTree>
    <p:extLst>
      <p:ext uri="{BB962C8B-B14F-4D97-AF65-F5344CB8AC3E}">
        <p14:creationId xmlns:p14="http://schemas.microsoft.com/office/powerpoint/2010/main" val="3386757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799733-D914-403A-BAE3-8DEB9E6A03AD}" type="slidenum">
              <a:rPr lang="zh-CN" altLang="en-US"/>
              <a:pPr/>
              <a:t>34</a:t>
            </a:fld>
            <a:endParaRPr lang="zh-CN" altLang="en-US"/>
          </a:p>
        </p:txBody>
      </p:sp>
    </p:spTree>
    <p:extLst>
      <p:ext uri="{BB962C8B-B14F-4D97-AF65-F5344CB8AC3E}">
        <p14:creationId xmlns:p14="http://schemas.microsoft.com/office/powerpoint/2010/main" val="4068547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t>机器人公民索菲亚</a:t>
            </a:r>
          </a:p>
          <a:p>
            <a:r>
              <a:rPr lang="zh-CN" altLang="en-US" dirty="0"/>
              <a:t>索菲亚长得像人，非常像，不仅仅是形态，包括面部表情的表达。</a:t>
            </a:r>
          </a:p>
          <a:p>
            <a:r>
              <a:rPr lang="zh-CN" altLang="en-US" dirty="0"/>
              <a:t>索菲亚被设计为女性，由美国公司 </a:t>
            </a:r>
            <a:r>
              <a:rPr lang="en-US" altLang="zh-CN" dirty="0"/>
              <a:t>Hanson Robotics </a:t>
            </a:r>
            <a:r>
              <a:rPr lang="zh-CN" altLang="en-US" dirty="0"/>
              <a:t>一手打造，外表以奥黛丽</a:t>
            </a:r>
            <a:r>
              <a:rPr lang="en-US" altLang="zh-CN" dirty="0"/>
              <a:t>.</a:t>
            </a:r>
            <a:r>
              <a:rPr lang="zh-CN" altLang="en-US" dirty="0"/>
              <a:t>赫本和创始人大卫汉森（</a:t>
            </a:r>
            <a:r>
              <a:rPr lang="en-US" altLang="zh-CN" dirty="0"/>
              <a:t>David Hanson</a:t>
            </a:r>
            <a:r>
              <a:rPr lang="zh-CN" altLang="en-US" dirty="0"/>
              <a:t>）妻子为原型。她的皮肤是使用一种名叫</a:t>
            </a:r>
            <a:r>
              <a:rPr lang="zh-CN" altLang="zh-CN" sz="1200" b="0" i="0" kern="1200" dirty="0">
                <a:solidFill>
                  <a:schemeClr val="tx1"/>
                </a:solidFill>
                <a:effectLst/>
                <a:latin typeface="+mn-lt"/>
                <a:ea typeface="+mn-ea"/>
                <a:cs typeface="+mn-cs"/>
              </a:rPr>
              <a:t>果胶</a:t>
            </a:r>
            <a:r>
              <a:rPr lang="zh-CN" altLang="en-US" dirty="0"/>
              <a:t>的仿生皮肤材料制成的，这种材料类似一种弹性橡胶，毛孔大小能达到</a:t>
            </a:r>
            <a:r>
              <a:rPr lang="en-US" altLang="zh-CN" dirty="0"/>
              <a:t>4</a:t>
            </a:r>
            <a:r>
              <a:rPr lang="zh-CN" altLang="en-US" dirty="0"/>
              <a:t>至</a:t>
            </a:r>
            <a:r>
              <a:rPr lang="en-US" altLang="zh-CN" dirty="0"/>
              <a:t>40</a:t>
            </a:r>
            <a:r>
              <a:rPr lang="zh-CN" altLang="en-US" dirty="0"/>
              <a:t>毫微米（十亿分之一米），和人类几乎没有差别。另外，通过在眼睛和胸前装摄像头，以及人工智能技术，索菲亚可以感知、观察、识别身边人的动作、表情，并作出相应回应。目前，索菲亚可以模拟</a:t>
            </a:r>
            <a:r>
              <a:rPr lang="en-US" altLang="zh-CN" dirty="0"/>
              <a:t>62</a:t>
            </a:r>
            <a:r>
              <a:rPr lang="zh-CN" altLang="en-US" dirty="0"/>
              <a:t>种人类表情。</a:t>
            </a:r>
          </a:p>
          <a:p>
            <a:endParaRPr lang="zh-CN" altLang="en-US" dirty="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009AAE7-A24F-4772-80F1-68A05448B748}" type="slidenum">
              <a:rPr lang="zh-CN" altLang="en-US"/>
              <a:pPr/>
              <a:t>36</a:t>
            </a:fld>
            <a:endParaRPr lang="zh-CN" altLang="en-US"/>
          </a:p>
        </p:txBody>
      </p:sp>
    </p:spTree>
    <p:extLst>
      <p:ext uri="{BB962C8B-B14F-4D97-AF65-F5344CB8AC3E}">
        <p14:creationId xmlns:p14="http://schemas.microsoft.com/office/powerpoint/2010/main" val="2514801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39</a:t>
            </a:fld>
            <a:endParaRPr lang="zh-CN" altLang="en-US"/>
          </a:p>
        </p:txBody>
      </p:sp>
    </p:spTree>
    <p:extLst>
      <p:ext uri="{BB962C8B-B14F-4D97-AF65-F5344CB8AC3E}">
        <p14:creationId xmlns:p14="http://schemas.microsoft.com/office/powerpoint/2010/main" val="1030924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tx1"/>
                </a:solidFill>
              </a:rPr>
              <a:t>a.</a:t>
            </a:r>
            <a:r>
              <a:rPr lang="en-US" altLang="zh-CN" sz="1200" dirty="0">
                <a:solidFill>
                  <a:srgbClr val="FF0000"/>
                </a:solidFill>
              </a:rPr>
              <a:t>32</a:t>
            </a:r>
            <a:r>
              <a:rPr lang="zh-CN" altLang="en-US" sz="1200" dirty="0">
                <a:solidFill>
                  <a:schemeClr val="tx1"/>
                </a:solidFill>
              </a:rPr>
              <a:t>个大脑（微处理器）</a:t>
            </a:r>
            <a:br>
              <a:rPr lang="en-US" altLang="zh-CN" sz="1200" dirty="0">
                <a:solidFill>
                  <a:schemeClr val="tx1"/>
                </a:solidFill>
              </a:rPr>
            </a:br>
            <a:br>
              <a:rPr lang="zh-CN" altLang="en-US" sz="1200" dirty="0">
                <a:solidFill>
                  <a:schemeClr val="tx1"/>
                </a:solidFill>
              </a:rPr>
            </a:br>
            <a:r>
              <a:rPr lang="en-US" altLang="zh-CN" sz="1200" dirty="0">
                <a:solidFill>
                  <a:schemeClr val="tx1"/>
                </a:solidFill>
              </a:rPr>
              <a:t>b.</a:t>
            </a:r>
            <a:r>
              <a:rPr lang="zh-CN" altLang="en-US" sz="1200" dirty="0">
                <a:solidFill>
                  <a:schemeClr val="tx1"/>
                </a:solidFill>
              </a:rPr>
              <a:t>存储了</a:t>
            </a:r>
            <a:r>
              <a:rPr lang="zh-CN" altLang="en-US" sz="1200" dirty="0">
                <a:solidFill>
                  <a:srgbClr val="FF0000"/>
                </a:solidFill>
              </a:rPr>
              <a:t>一百多万</a:t>
            </a:r>
            <a:r>
              <a:rPr lang="zh-CN" altLang="en-US" sz="1200" dirty="0">
                <a:solidFill>
                  <a:schemeClr val="tx1"/>
                </a:solidFill>
              </a:rPr>
              <a:t>局棋谱，可以看</a:t>
            </a:r>
            <a:r>
              <a:rPr lang="en-US" altLang="zh-CN" sz="1200" dirty="0">
                <a:solidFill>
                  <a:srgbClr val="FF0000"/>
                </a:solidFill>
              </a:rPr>
              <a:t>12</a:t>
            </a:r>
            <a:r>
              <a:rPr lang="zh-CN" altLang="en-US" sz="1200" dirty="0">
                <a:solidFill>
                  <a:schemeClr val="tx1"/>
                </a:solidFill>
              </a:rPr>
              <a:t>步棋，每秒钟可以计算</a:t>
            </a:r>
            <a:r>
              <a:rPr lang="en-US" altLang="zh-CN" sz="1200" dirty="0">
                <a:solidFill>
                  <a:srgbClr val="FF0000"/>
                </a:solidFill>
              </a:rPr>
              <a:t>2</a:t>
            </a:r>
            <a:r>
              <a:rPr lang="zh-CN" altLang="en-US" sz="1200" dirty="0">
                <a:solidFill>
                  <a:srgbClr val="FF0000"/>
                </a:solidFill>
              </a:rPr>
              <a:t>亿</a:t>
            </a:r>
            <a:r>
              <a:rPr lang="zh-CN" altLang="en-US" sz="1200" dirty="0">
                <a:solidFill>
                  <a:schemeClr val="tx1"/>
                </a:solidFill>
              </a:rPr>
              <a:t>次，下一步棋可从</a:t>
            </a:r>
            <a:r>
              <a:rPr lang="en-US" altLang="zh-CN" sz="1200" dirty="0">
                <a:solidFill>
                  <a:srgbClr val="FF0000"/>
                </a:solidFill>
              </a:rPr>
              <a:t>10120</a:t>
            </a:r>
            <a:r>
              <a:rPr lang="zh-CN" altLang="en-US" sz="1200" dirty="0">
                <a:solidFill>
                  <a:schemeClr val="tx1"/>
                </a:solidFill>
              </a:rPr>
              <a:t>中选出一个最佳方案</a:t>
            </a:r>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40</a:t>
            </a:fld>
            <a:endParaRPr lang="zh-CN" altLang="en-US"/>
          </a:p>
        </p:txBody>
      </p:sp>
    </p:spTree>
    <p:extLst>
      <p:ext uri="{BB962C8B-B14F-4D97-AF65-F5344CB8AC3E}">
        <p14:creationId xmlns:p14="http://schemas.microsoft.com/office/powerpoint/2010/main" val="3247500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41</a:t>
            </a:fld>
            <a:endParaRPr lang="zh-CN" altLang="en-US"/>
          </a:p>
        </p:txBody>
      </p:sp>
    </p:spTree>
    <p:extLst>
      <p:ext uri="{BB962C8B-B14F-4D97-AF65-F5344CB8AC3E}">
        <p14:creationId xmlns:p14="http://schemas.microsoft.com/office/powerpoint/2010/main" val="225360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3</a:t>
            </a:fld>
            <a:endParaRPr lang="zh-CN" altLang="en-US"/>
          </a:p>
        </p:txBody>
      </p:sp>
    </p:spTree>
    <p:extLst>
      <p:ext uri="{BB962C8B-B14F-4D97-AF65-F5344CB8AC3E}">
        <p14:creationId xmlns:p14="http://schemas.microsoft.com/office/powerpoint/2010/main" val="256690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4</a:t>
            </a:fld>
            <a:endParaRPr lang="zh-CN" altLang="en-US"/>
          </a:p>
        </p:txBody>
      </p:sp>
    </p:spTree>
    <p:extLst>
      <p:ext uri="{BB962C8B-B14F-4D97-AF65-F5344CB8AC3E}">
        <p14:creationId xmlns:p14="http://schemas.microsoft.com/office/powerpoint/2010/main" val="302357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8</a:t>
            </a:fld>
            <a:endParaRPr lang="zh-CN" altLang="en-US"/>
          </a:p>
        </p:txBody>
      </p:sp>
    </p:spTree>
    <p:extLst>
      <p:ext uri="{BB962C8B-B14F-4D97-AF65-F5344CB8AC3E}">
        <p14:creationId xmlns:p14="http://schemas.microsoft.com/office/powerpoint/2010/main" val="101485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11</a:t>
            </a:fld>
            <a:endParaRPr lang="zh-CN" altLang="en-US"/>
          </a:p>
        </p:txBody>
      </p:sp>
    </p:spTree>
    <p:extLst>
      <p:ext uri="{BB962C8B-B14F-4D97-AF65-F5344CB8AC3E}">
        <p14:creationId xmlns:p14="http://schemas.microsoft.com/office/powerpoint/2010/main" val="103092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5B3B6B-FC49-49DF-A3CE-DF8C7B717C90}" type="slidenum">
              <a:rPr lang="zh-CN" altLang="en-US" smtClean="0"/>
              <a:t>12</a:t>
            </a:fld>
            <a:endParaRPr lang="zh-CN" altLang="en-US"/>
          </a:p>
        </p:txBody>
      </p:sp>
    </p:spTree>
    <p:extLst>
      <p:ext uri="{BB962C8B-B14F-4D97-AF65-F5344CB8AC3E}">
        <p14:creationId xmlns:p14="http://schemas.microsoft.com/office/powerpoint/2010/main" val="37448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dirty="0"/>
              <a:t>智能时代，我们所做的可能就是处理信息，我们设计公式就可以了，机器人把它执行出来，然后为我们所用。这会对社会造成非常深远的影响。</a:t>
            </a:r>
          </a:p>
          <a:p>
            <a:endParaRPr lang="zh-CN" altLang="en-US" dirty="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44300C-7EC5-47C0-9D0E-AF31CFA8C0C7}" type="slidenum">
              <a:rPr lang="zh-CN" altLang="en-US"/>
              <a:pPr/>
              <a:t>13</a:t>
            </a:fld>
            <a:endParaRPr lang="zh-CN" altLang="en-US"/>
          </a:p>
        </p:txBody>
      </p:sp>
    </p:spTree>
    <p:extLst>
      <p:ext uri="{BB962C8B-B14F-4D97-AF65-F5344CB8AC3E}">
        <p14:creationId xmlns:p14="http://schemas.microsoft.com/office/powerpoint/2010/main" val="132039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3048000" y="3124200"/>
            <a:ext cx="8229600" cy="1894362"/>
          </a:xfrm>
        </p:spPr>
        <p:txBody>
          <a:bodyPr/>
          <a:lstStyle>
            <a:lvl1pPr>
              <a:defRPr b="1"/>
            </a:lvl1pPr>
          </a:lstStyle>
          <a:p>
            <a:r>
              <a:rPr kumimoji="0" lang="zh-CN" altLang="en-US"/>
              <a:t>单击此处编辑母版标题样式</a:t>
            </a:r>
            <a:endParaRPr kumimoji="0" lang="en-US"/>
          </a:p>
        </p:txBody>
      </p:sp>
      <p:sp>
        <p:nvSpPr>
          <p:cNvPr id="9" name="副标题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bwMode="auto">
          <a:xfrm rot="5400000">
            <a:off x="10733828" y="1110597"/>
            <a:ext cx="2286000" cy="508000"/>
          </a:xfrm>
        </p:spPr>
        <p:txBody>
          <a:bodyPr/>
          <a:lstStyle/>
          <a:p>
            <a:fld id="{EE186934-B08C-4A9C-8006-BC2DAD34E9E6}" type="datetimeFigureOut">
              <a:rPr lang="zh-CN" altLang="en-US" smtClean="0"/>
              <a:t>2023/2/23</a:t>
            </a:fld>
            <a:endParaRPr lang="zh-CN" altLang="en-US"/>
          </a:p>
        </p:txBody>
      </p:sp>
      <p:sp>
        <p:nvSpPr>
          <p:cNvPr id="17" name="页脚占位符 16"/>
          <p:cNvSpPr>
            <a:spLocks noGrp="1"/>
          </p:cNvSpPr>
          <p:nvPr>
            <p:ph type="ftr" sz="quarter" idx="11"/>
          </p:nvPr>
        </p:nvSpPr>
        <p:spPr bwMode="auto">
          <a:xfrm rot="5400000">
            <a:off x="10045959" y="4117661"/>
            <a:ext cx="3657600" cy="512064"/>
          </a:xfrm>
        </p:spPr>
        <p:txBody>
          <a:bodyPr/>
          <a:lstStyle/>
          <a:p>
            <a:endParaRPr lang="zh-CN" altLang="en-US"/>
          </a:p>
        </p:txBody>
      </p:sp>
      <p:sp>
        <p:nvSpPr>
          <p:cNvPr id="10" name="矩形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767392" y="4928702"/>
            <a:ext cx="812800" cy="517524"/>
          </a:xfrm>
        </p:spPr>
        <p:txBody>
          <a:bodyPr/>
          <a:lstStyle/>
          <a:p>
            <a:fld id="{F69B84B4-DE79-4A9C-98C9-5A25EBE529A8}" type="slidenum">
              <a:rPr lang="zh-CN" altLang="en-US" smtClean="0"/>
              <a:t>‹#›</a:t>
            </a:fld>
            <a:endParaRPr lang="zh-CN" altLang="en-US"/>
          </a:p>
        </p:txBody>
      </p:sp>
      <p:pic>
        <p:nvPicPr>
          <p:cNvPr id="30" name="图片 24"/>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5705" y="143179"/>
            <a:ext cx="3227677" cy="137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EE186934-B08C-4A9C-8006-BC2DAD34E9E6}" type="datetimeFigureOut">
              <a:rPr lang="zh-CN" altLang="en-US" smtClean="0"/>
              <a:t>2023/2/23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9B84B4-DE79-4A9C-98C9-5A25EBE529A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2352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39"/>
            <a:ext cx="80264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EE186934-B08C-4A9C-8006-BC2DAD34E9E6}" type="datetimeFigureOut">
              <a:rPr lang="zh-CN" altLang="en-US" smtClean="0"/>
              <a:t>2023/2/23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9B84B4-DE79-4A9C-98C9-5A25EBE529A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Rectangle 5"/>
          <p:cNvSpPr>
            <a:spLocks noGrp="1" noChangeArrowheads="1"/>
          </p:cNvSpPr>
          <p:nvPr>
            <p:ph type="ftr" sz="quarter" idx="11"/>
          </p:nvPr>
        </p:nvSpPr>
        <p:spPr>
          <a:xfrm>
            <a:off x="4165600" y="6381750"/>
            <a:ext cx="3860800" cy="476250"/>
          </a:xfrm>
        </p:spPr>
        <p:txBody>
          <a:bodyPr/>
          <a:lstStyle>
            <a:lvl1pPr>
              <a:defRPr>
                <a:solidFill>
                  <a:schemeClr val="accent6"/>
                </a:solidFill>
                <a:latin typeface="楷体" panose="02010609060101010101" pitchFamily="49" charset="-122"/>
                <a:ea typeface="楷体" panose="02010609060101010101" pitchFamily="49" charset="-122"/>
              </a:defRPr>
            </a:lvl1pPr>
          </a:lstStyle>
          <a:p>
            <a:pPr>
              <a:buFontTx/>
              <a:buNone/>
              <a:defRPr/>
            </a:pPr>
            <a:r>
              <a:rPr lang="zh-CN" altLang="en-US" dirty="0"/>
              <a:t>人工智能原理</a:t>
            </a:r>
            <a:endParaRPr lang="en-US" altLang="zh-CN" dirty="0"/>
          </a:p>
        </p:txBody>
      </p:sp>
      <p:sp>
        <p:nvSpPr>
          <p:cNvPr id="3" name="Rectangle 4"/>
          <p:cNvSpPr>
            <a:spLocks noGrp="1" noChangeArrowheads="1"/>
          </p:cNvSpPr>
          <p:nvPr>
            <p:ph type="dt" sz="half" idx="10"/>
          </p:nvPr>
        </p:nvSpPr>
        <p:spPr>
          <a:xfrm>
            <a:off x="406400" y="6381750"/>
            <a:ext cx="3251200" cy="476250"/>
          </a:xfrm>
          <a:prstGeom prst="rect">
            <a:avLst/>
          </a:prstGeom>
        </p:spPr>
        <p:txBody>
          <a:bodyPr/>
          <a:lstStyle>
            <a:lvl1pPr>
              <a:buNone/>
              <a:defRPr sz="1600">
                <a:latin typeface="楷体" panose="02010609060101010101" pitchFamily="49" charset="-122"/>
                <a:ea typeface="楷体" panose="02010609060101010101" pitchFamily="49" charset="-122"/>
              </a:defRPr>
            </a:lvl1pPr>
          </a:lstStyle>
          <a:p>
            <a:pPr>
              <a:defRPr/>
            </a:pPr>
            <a:r>
              <a:rPr lang="zh-CN" altLang="en-US" dirty="0"/>
              <a:t>上海市精品课程</a:t>
            </a:r>
            <a:endParaRPr lang="en-US" altLang="zh-CN" dirty="0"/>
          </a:p>
        </p:txBody>
      </p:sp>
      <p:sp>
        <p:nvSpPr>
          <p:cNvPr id="4" name="Rectangle 6"/>
          <p:cNvSpPr>
            <a:spLocks noGrp="1" noChangeArrowheads="1"/>
          </p:cNvSpPr>
          <p:nvPr>
            <p:ph type="sldNum" sz="quarter" idx="12"/>
          </p:nvPr>
        </p:nvSpPr>
        <p:spPr>
          <a:xfrm>
            <a:off x="10464801" y="6413500"/>
            <a:ext cx="1344084" cy="215900"/>
          </a:xfrm>
        </p:spPr>
        <p:txBody>
          <a:bodyPr/>
          <a:lstStyle>
            <a:lvl1pPr>
              <a:defRPr/>
            </a:lvl1pPr>
          </a:lstStyle>
          <a:p>
            <a:fld id="{4C2864D6-1B78-447E-AAAC-E9FA554A7353}" type="slidenum">
              <a:rPr lang="en-US" altLang="zh-CN"/>
              <a:pPr/>
              <a:t>‹#›</a:t>
            </a:fld>
            <a:endParaRPr lang="en-US" altLang="zh-CN"/>
          </a:p>
        </p:txBody>
      </p:sp>
    </p:spTree>
    <p:extLst>
      <p:ext uri="{BB962C8B-B14F-4D97-AF65-F5344CB8AC3E}">
        <p14:creationId xmlns:p14="http://schemas.microsoft.com/office/powerpoint/2010/main" val="4282361842"/>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87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8" name="内容占位符 7"/>
          <p:cNvSpPr>
            <a:spLocks noGrp="1"/>
          </p:cNvSpPr>
          <p:nvPr>
            <p:ph sz="quarter" idx="1"/>
          </p:nvPr>
        </p:nvSpPr>
        <p:spPr>
          <a:xfrm>
            <a:off x="609600" y="1600200"/>
            <a:ext cx="9956800" cy="4873752"/>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4"/>
          </p:nvPr>
        </p:nvSpPr>
        <p:spPr/>
        <p:txBody>
          <a:bodyPr rtlCol="0"/>
          <a:lstStyle/>
          <a:p>
            <a:fld id="{EE186934-B08C-4A9C-8006-BC2DAD34E9E6}" type="datetimeFigureOut">
              <a:rPr lang="zh-CN" altLang="en-US" smtClean="0"/>
              <a:t>2023/2/23</a:t>
            </a:fld>
            <a:endParaRPr lang="zh-CN" altLang="en-US"/>
          </a:p>
        </p:txBody>
      </p:sp>
      <p:sp>
        <p:nvSpPr>
          <p:cNvPr id="9" name="灯片编号占位符 8"/>
          <p:cNvSpPr>
            <a:spLocks noGrp="1"/>
          </p:cNvSpPr>
          <p:nvPr>
            <p:ph type="sldNum" sz="quarter" idx="15"/>
          </p:nvPr>
        </p:nvSpPr>
        <p:spPr/>
        <p:txBody>
          <a:bodyPr rtlCol="0"/>
          <a:lstStyle/>
          <a:p>
            <a:fld id="{F69B84B4-DE79-4A9C-98C9-5A25EBE529A8}" type="slidenum">
              <a:rPr lang="zh-CN" altLang="en-US" smtClean="0"/>
              <a:t>‹#›</a:t>
            </a:fld>
            <a:endParaRPr lang="zh-CN" altLang="en-US"/>
          </a:p>
        </p:txBody>
      </p:sp>
      <p:sp>
        <p:nvSpPr>
          <p:cNvPr id="10" name="页脚占位符 9"/>
          <p:cNvSpPr>
            <a:spLocks noGrp="1"/>
          </p:cNvSpPr>
          <p:nvPr>
            <p:ph type="ftr" sz="quarter" idx="16"/>
          </p:nvPr>
        </p:nvSpPr>
        <p:spPr/>
        <p:txBody>
          <a:bodyPr rtlCol="0"/>
          <a:lstStyle/>
          <a:p>
            <a:endParaRPr lang="zh-CN" altLang="en-US"/>
          </a:p>
        </p:txBody>
      </p:sp>
      <p:cxnSp>
        <p:nvCxnSpPr>
          <p:cNvPr id="11" name="直接连接符 10"/>
          <p:cNvCxnSpPr/>
          <p:nvPr userDrawn="1"/>
        </p:nvCxnSpPr>
        <p:spPr>
          <a:xfrm flipH="1" flipV="1">
            <a:off x="838201" y="1702090"/>
            <a:ext cx="10515599" cy="59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flipV="1">
            <a:off x="854364" y="1790411"/>
            <a:ext cx="10515599" cy="59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片 24"/>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5705" y="143179"/>
            <a:ext cx="3227677" cy="137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3048000" y="2895600"/>
            <a:ext cx="8229600" cy="2053590"/>
          </a:xfrm>
        </p:spPr>
        <p:txBody>
          <a:bodyPr/>
          <a:lstStyle>
            <a:lvl1pPr algn="l">
              <a:buNone/>
              <a:defRPr sz="3000" b="1" cap="small" baseline="0"/>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bwMode="auto">
          <a:xfrm rot="5400000">
            <a:off x="10732008" y="1106932"/>
            <a:ext cx="2286000" cy="508000"/>
          </a:xfrm>
        </p:spPr>
        <p:txBody>
          <a:bodyPr/>
          <a:lstStyle/>
          <a:p>
            <a:fld id="{EE186934-B08C-4A9C-8006-BC2DAD34E9E6}" type="datetimeFigureOut">
              <a:rPr lang="zh-CN" altLang="en-US" smtClean="0"/>
              <a:t>2023/2/23</a:t>
            </a:fld>
            <a:endParaRPr lang="zh-CN" altLang="en-US"/>
          </a:p>
        </p:txBody>
      </p:sp>
      <p:sp>
        <p:nvSpPr>
          <p:cNvPr id="5" name="页脚占位符 4"/>
          <p:cNvSpPr>
            <a:spLocks noGrp="1"/>
          </p:cNvSpPr>
          <p:nvPr>
            <p:ph type="ftr" sz="quarter" idx="11"/>
          </p:nvPr>
        </p:nvSpPr>
        <p:spPr bwMode="auto">
          <a:xfrm rot="5400000">
            <a:off x="10046208" y="4114800"/>
            <a:ext cx="3657600" cy="512064"/>
          </a:xfrm>
        </p:spPr>
        <p:txBody>
          <a:bodyPr/>
          <a:lstStyle/>
          <a:p>
            <a:endParaRPr lang="zh-CN" altLang="en-US"/>
          </a:p>
        </p:txBody>
      </p:sp>
      <p:sp>
        <p:nvSpPr>
          <p:cNvPr id="9" name="矩形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787488" y="4928702"/>
            <a:ext cx="812800" cy="517524"/>
          </a:xfrm>
        </p:spPr>
        <p:txBody>
          <a:bodyPr/>
          <a:lstStyle/>
          <a:p>
            <a:fld id="{F69B84B4-DE79-4A9C-98C9-5A25EBE529A8}"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EE186934-B08C-4A9C-8006-BC2DAD34E9E6}" type="datetimeFigureOut">
              <a:rPr lang="zh-CN" altLang="en-US" smtClean="0"/>
              <a:t>2023/2/23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9B84B4-DE79-4A9C-98C9-5A25EBE529A8}" type="slidenum">
              <a:rPr lang="zh-CN" altLang="en-US" smtClean="0"/>
              <a:t>‹#›</a:t>
            </a:fld>
            <a:endParaRPr lang="zh-CN" altLang="en-US"/>
          </a:p>
        </p:txBody>
      </p:sp>
      <p:sp>
        <p:nvSpPr>
          <p:cNvPr id="9" name="内容占位符 8"/>
          <p:cNvSpPr>
            <a:spLocks noGrp="1"/>
          </p:cNvSpPr>
          <p:nvPr>
            <p:ph sz="quarter" idx="1"/>
          </p:nvPr>
        </p:nvSpPr>
        <p:spPr>
          <a:xfrm>
            <a:off x="609600" y="1600200"/>
            <a:ext cx="4876800" cy="4572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5693664" y="1600200"/>
            <a:ext cx="4876800" cy="4572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10058400" cy="1143000"/>
          </a:xfrm>
        </p:spPr>
        <p:txBody>
          <a:bodyPr anchor="b"/>
          <a:lstStyle>
            <a:lvl1pPr>
              <a:defRPr/>
            </a:lvl1pPr>
          </a:lstStyle>
          <a:p>
            <a:r>
              <a:rPr kumimoji="0" lang="zh-CN" altLang="en-US"/>
              <a:t>单击此处编辑母版标题样式</a:t>
            </a:r>
            <a:endParaRPr kumimoji="0" lang="en-US"/>
          </a:p>
        </p:txBody>
      </p:sp>
      <p:sp>
        <p:nvSpPr>
          <p:cNvPr id="7" name="日期占位符 6"/>
          <p:cNvSpPr>
            <a:spLocks noGrp="1"/>
          </p:cNvSpPr>
          <p:nvPr>
            <p:ph type="dt" sz="half" idx="10"/>
          </p:nvPr>
        </p:nvSpPr>
        <p:spPr/>
        <p:txBody>
          <a:bodyPr/>
          <a:lstStyle/>
          <a:p>
            <a:fld id="{EE186934-B08C-4A9C-8006-BC2DAD34E9E6}" type="datetimeFigureOut">
              <a:rPr lang="zh-CN" altLang="en-US" smtClean="0"/>
              <a:t>2023/2/23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69B84B4-DE79-4A9C-98C9-5A25EBE529A8}" type="slidenum">
              <a:rPr lang="zh-CN" altLang="en-US" smtClean="0"/>
              <a:t>‹#›</a:t>
            </a:fld>
            <a:endParaRPr lang="zh-CN" altLang="en-US"/>
          </a:p>
        </p:txBody>
      </p:sp>
      <p:sp>
        <p:nvSpPr>
          <p:cNvPr id="11" name="内容占位符 10"/>
          <p:cNvSpPr>
            <a:spLocks noGrp="1"/>
          </p:cNvSpPr>
          <p:nvPr>
            <p:ph sz="quarter" idx="2"/>
          </p:nvPr>
        </p:nvSpPr>
        <p:spPr>
          <a:xfrm>
            <a:off x="609600" y="2362200"/>
            <a:ext cx="4876800" cy="38862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5829300" y="2362200"/>
            <a:ext cx="4876800" cy="38862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2" name="文本占位符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a:t>单击此处编辑母版文本样式</a:t>
            </a:r>
          </a:p>
        </p:txBody>
      </p:sp>
      <p:sp>
        <p:nvSpPr>
          <p:cNvPr id="14" name="文本占位符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6" name="日期占位符 5"/>
          <p:cNvSpPr>
            <a:spLocks noGrp="1"/>
          </p:cNvSpPr>
          <p:nvPr>
            <p:ph type="dt" sz="half" idx="10"/>
          </p:nvPr>
        </p:nvSpPr>
        <p:spPr/>
        <p:txBody>
          <a:bodyPr rtlCol="0"/>
          <a:lstStyle/>
          <a:p>
            <a:fld id="{EE186934-B08C-4A9C-8006-BC2DAD34E9E6}" type="datetimeFigureOut">
              <a:rPr lang="zh-CN" altLang="en-US" smtClean="0"/>
              <a:t>2023/2/23</a:t>
            </a:fld>
            <a:endParaRPr lang="zh-CN" altLang="en-US"/>
          </a:p>
        </p:txBody>
      </p:sp>
      <p:sp>
        <p:nvSpPr>
          <p:cNvPr id="7" name="灯片编号占位符 6"/>
          <p:cNvSpPr>
            <a:spLocks noGrp="1"/>
          </p:cNvSpPr>
          <p:nvPr>
            <p:ph type="sldNum" sz="quarter" idx="11"/>
          </p:nvPr>
        </p:nvSpPr>
        <p:spPr/>
        <p:txBody>
          <a:bodyPr rtlCol="0"/>
          <a:lstStyle/>
          <a:p>
            <a:fld id="{F69B84B4-DE79-4A9C-98C9-5A25EBE529A8}" type="slidenum">
              <a:rPr lang="zh-CN" altLang="en-US" smtClean="0"/>
              <a:t>‹#›</a:t>
            </a:fld>
            <a:endParaRPr lang="zh-CN" altLang="en-US"/>
          </a:p>
        </p:txBody>
      </p:sp>
      <p:sp>
        <p:nvSpPr>
          <p:cNvPr id="8" name="页脚占位符 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186934-B08C-4A9C-8006-BC2DAD34E9E6}" type="datetimeFigureOut">
              <a:rPr lang="zh-CN" altLang="en-US" smtClean="0"/>
              <a:t>2023/2/23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9B84B4-DE79-4A9C-98C9-5A25EBE529A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8" name="直接连接符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406400" y="274320"/>
            <a:ext cx="7518400" cy="6327648"/>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1" name="日期占位符 20"/>
          <p:cNvSpPr>
            <a:spLocks noGrp="1"/>
          </p:cNvSpPr>
          <p:nvPr>
            <p:ph type="dt" sz="half" idx="14"/>
          </p:nvPr>
        </p:nvSpPr>
        <p:spPr/>
        <p:txBody>
          <a:bodyPr rtlCol="0"/>
          <a:lstStyle/>
          <a:p>
            <a:fld id="{EE186934-B08C-4A9C-8006-BC2DAD34E9E6}" type="datetimeFigureOut">
              <a:rPr lang="zh-CN" altLang="en-US" smtClean="0"/>
              <a:t>2023/2/23</a:t>
            </a:fld>
            <a:endParaRPr lang="zh-CN" altLang="en-US"/>
          </a:p>
        </p:txBody>
      </p:sp>
      <p:sp>
        <p:nvSpPr>
          <p:cNvPr id="22" name="灯片编号占位符 21"/>
          <p:cNvSpPr>
            <a:spLocks noGrp="1"/>
          </p:cNvSpPr>
          <p:nvPr>
            <p:ph type="sldNum" sz="quarter" idx="15"/>
          </p:nvPr>
        </p:nvSpPr>
        <p:spPr/>
        <p:txBody>
          <a:bodyPr rtlCol="0"/>
          <a:lstStyle/>
          <a:p>
            <a:fld id="{F69B84B4-DE79-4A9C-98C9-5A25EBE529A8}" type="slidenum">
              <a:rPr lang="zh-CN" altLang="en-US" smtClean="0"/>
              <a:t>‹#›</a:t>
            </a:fld>
            <a:endParaRPr lang="zh-CN" altLang="en-US"/>
          </a:p>
        </p:txBody>
      </p:sp>
      <p:sp>
        <p:nvSpPr>
          <p:cNvPr id="23" name="页脚占位符 22"/>
          <p:cNvSpPr>
            <a:spLocks noGrp="1"/>
          </p:cNvSpPr>
          <p:nvPr>
            <p:ph type="ftr" sz="quarter" idx="16"/>
          </p:nvPr>
        </p:nvSpPr>
        <p:spPr/>
        <p:txBody>
          <a:bodyPr rtlCol="0"/>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5518404" y="3124200"/>
            <a:ext cx="6309360" cy="609600"/>
          </a:xfrm>
        </p:spPr>
        <p:txBody>
          <a:bodyPr anchor="b"/>
          <a:lstStyle>
            <a:lvl1pPr algn="l">
              <a:buNone/>
              <a:defRPr sz="2000" b="1"/>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a:t>单击图标添加图片</a:t>
            </a:r>
            <a:endParaRPr kumimoji="0" lang="en-US" dirty="0"/>
          </a:p>
        </p:txBody>
      </p:sp>
      <p:sp>
        <p:nvSpPr>
          <p:cNvPr id="4" name="文本占位符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10" name="直接连接符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fld id="{EE186934-B08C-4A9C-8006-BC2DAD34E9E6}" type="datetimeFigureOut">
              <a:rPr lang="zh-CN" altLang="en-US" smtClean="0"/>
              <a:t>2023/2/23</a:t>
            </a:fld>
            <a:endParaRPr lang="zh-CN" altLang="en-US"/>
          </a:p>
        </p:txBody>
      </p:sp>
      <p:sp>
        <p:nvSpPr>
          <p:cNvPr id="18" name="灯片编号占位符 17"/>
          <p:cNvSpPr>
            <a:spLocks noGrp="1"/>
          </p:cNvSpPr>
          <p:nvPr>
            <p:ph type="sldNum" sz="quarter" idx="11"/>
          </p:nvPr>
        </p:nvSpPr>
        <p:spPr/>
        <p:txBody>
          <a:bodyPr rtlCol="0"/>
          <a:lstStyle/>
          <a:p>
            <a:fld id="{F69B84B4-DE79-4A9C-98C9-5A25EBE529A8}" type="slidenum">
              <a:rPr lang="zh-CN" altLang="en-US" smtClean="0"/>
              <a:t>‹#›</a:t>
            </a:fld>
            <a:endParaRPr lang="zh-CN" altLang="en-US"/>
          </a:p>
        </p:txBody>
      </p:sp>
      <p:sp>
        <p:nvSpPr>
          <p:cNvPr id="21" name="页脚占位符 20"/>
          <p:cNvSpPr>
            <a:spLocks noGrp="1"/>
          </p:cNvSpPr>
          <p:nvPr>
            <p:ph type="ftr" sz="quarter" idx="12"/>
          </p:nvPr>
        </p:nvSpPr>
        <p:spPr/>
        <p:txBody>
          <a:bodyPr rtlCol="0"/>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609600" y="274638"/>
            <a:ext cx="9956800" cy="1143000"/>
          </a:xfrm>
          <a:prstGeom prst="rect">
            <a:avLst/>
          </a:prstGeom>
        </p:spPr>
        <p:txBody>
          <a:bodyPr vert="horz" anchor="b">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EE186934-B08C-4A9C-8006-BC2DAD34E9E6}" type="datetimeFigureOut">
              <a:rPr lang="zh-CN" altLang="en-US" smtClean="0"/>
              <a:t>2023/2/23</a:t>
            </a:fld>
            <a:endParaRPr lang="zh-CN" altLang="en-US"/>
          </a:p>
        </p:txBody>
      </p:sp>
      <p:sp>
        <p:nvSpPr>
          <p:cNvPr id="3" name="页脚占位符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zh-CN" altLang="en-US"/>
          </a:p>
        </p:txBody>
      </p:sp>
      <p:sp>
        <p:nvSpPr>
          <p:cNvPr id="7" name="直接连接符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F69B84B4-DE79-4A9C-98C9-5A25EBE52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04" userDrawn="1">
          <p15:clr>
            <a:srgbClr val="F26B43"/>
          </p15:clr>
        </p15:guide>
        <p15:guide id="4" pos="7368" userDrawn="1">
          <p15:clr>
            <a:srgbClr val="F26B43"/>
          </p15:clr>
        </p15:guide>
        <p15:guide id="5" orient="horz" pos="560" userDrawn="1">
          <p15:clr>
            <a:srgbClr val="F26B43"/>
          </p15:clr>
        </p15:guide>
        <p15:guide id="6" orient="horz" pos="624" userDrawn="1">
          <p15:clr>
            <a:srgbClr val="F26B43"/>
          </p15:clr>
        </p15:guide>
        <p15:guide id="7" orient="horz" pos="4056" userDrawn="1">
          <p15:clr>
            <a:srgbClr val="F26B43"/>
          </p15:clr>
        </p15:guide>
        <p15:guide id="8" orient="horz" pos="3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link.zhihu.com/?target=https://www.cnblogs.com/irenelin/p/7400388.html" TargetMode="External"/><Relationship Id="rId2" Type="http://schemas.openxmlformats.org/officeDocument/2006/relationships/hyperlink" Target="https://link.zhihu.com/?target=http://blog.csdn.net/han_xiaoyang/article/details/49797143" TargetMode="External"/><Relationship Id="rId1" Type="http://schemas.openxmlformats.org/officeDocument/2006/relationships/slideLayout" Target="../slideLayouts/slideLayout2.xml"/><Relationship Id="rId4" Type="http://schemas.openxmlformats.org/officeDocument/2006/relationships/hyperlink" Target="https://link.zhihu.com/?target=http://blog.csdn.net/u012162613/article/details/41929171"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2389380" y="2995990"/>
            <a:ext cx="7038109" cy="2057257"/>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7300" b="1" dirty="0">
                <a:ln w="22225">
                  <a:solidFill>
                    <a:schemeClr val="accent2"/>
                  </a:solidFill>
                  <a:prstDash val="solid"/>
                </a:ln>
                <a:solidFill>
                  <a:schemeClr val="accent2">
                    <a:lumMod val="40000"/>
                    <a:lumOff val="60000"/>
                  </a:schemeClr>
                </a:solidFill>
              </a:rPr>
              <a:t>第一章    导论</a:t>
            </a:r>
            <a:endParaRPr lang="en-US" altLang="zh-CN" sz="7300" b="1" dirty="0">
              <a:ln w="22225">
                <a:solidFill>
                  <a:schemeClr val="accent2"/>
                </a:solidFill>
                <a:prstDash val="solid"/>
              </a:ln>
              <a:solidFill>
                <a:schemeClr val="accent2">
                  <a:lumMod val="40000"/>
                  <a:lumOff val="60000"/>
                </a:schemeClr>
              </a:solidFill>
            </a:endParaRPr>
          </a:p>
          <a:p>
            <a:pPr algn="r">
              <a:lnSpc>
                <a:spcPct val="220000"/>
              </a:lnSpc>
            </a:pPr>
            <a:r>
              <a:rPr lang="zh-CN" altLang="en-US" sz="5300" b="1" dirty="0">
                <a:ln w="22225">
                  <a:solidFill>
                    <a:schemeClr val="accent2"/>
                  </a:solidFill>
                  <a:prstDash val="solid"/>
                </a:ln>
                <a:solidFill>
                  <a:schemeClr val="accent2">
                    <a:lumMod val="40000"/>
                    <a:lumOff val="60000"/>
                  </a:schemeClr>
                </a:solidFill>
              </a:rPr>
              <a:t> </a:t>
            </a:r>
          </a:p>
        </p:txBody>
      </p:sp>
      <p:sp>
        <p:nvSpPr>
          <p:cNvPr id="8" name="Rectangle 4"/>
          <p:cNvSpPr>
            <a:spLocks noGrp="1" noChangeArrowheads="1"/>
          </p:cNvSpPr>
          <p:nvPr>
            <p:ph type="ctrTitle"/>
          </p:nvPr>
        </p:nvSpPr>
        <p:spPr>
          <a:xfrm>
            <a:off x="498235" y="791671"/>
            <a:ext cx="5410200" cy="589165"/>
          </a:xfrm>
        </p:spPr>
        <p:txBody>
          <a:bodyPr>
            <a:normAutofit/>
          </a:bodyPr>
          <a:lstStyle/>
          <a:p>
            <a:pPr algn="l"/>
            <a:r>
              <a:rPr lang="en-US" altLang="zh-CN" sz="3000" i="0" dirty="0">
                <a:ea typeface="宋体" panose="02010600030101010101" pitchFamily="2" charset="-122"/>
              </a:rPr>
              <a:t>《</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人工智能原理与技术</a:t>
            </a:r>
            <a:r>
              <a:rPr lang="en-US" altLang="zh-CN" sz="3000" i="0" dirty="0">
                <a:ea typeface="宋体" panose="02010600030101010101" pitchFamily="2" charset="-122"/>
              </a:rPr>
              <a:t>》</a:t>
            </a:r>
            <a:r>
              <a:rPr lang="zh-CN" altLang="en-US" sz="3000" i="0" dirty="0">
                <a:ea typeface="宋体" panose="02010600030101010101" pitchFamily="2" charset="-122"/>
              </a:rPr>
              <a:t>课程</a:t>
            </a:r>
            <a:endParaRPr lang="en-US" altLang="zh-CN" sz="3000" i="0" dirty="0">
              <a:ea typeface="宋体" panose="02010600030101010101" pitchFamily="2" charset="-122"/>
            </a:endParaRPr>
          </a:p>
        </p:txBody>
      </p:sp>
    </p:spTree>
    <p:extLst>
      <p:ext uri="{BB962C8B-B14F-4D97-AF65-F5344CB8AC3E}">
        <p14:creationId xmlns:p14="http://schemas.microsoft.com/office/powerpoint/2010/main" val="243929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a:spLocks noGrp="1"/>
          </p:cNvSpPr>
          <p:nvPr>
            <p:ph type="sldNum" sz="quarter" idx="1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b="1">
                <a:solidFill>
                  <a:schemeClr val="tx1"/>
                </a:solidFill>
                <a:latin typeface="Arial" panose="020B0604020202020204" pitchFamily="34" charset="0"/>
              </a:defRPr>
            </a:lvl1pPr>
            <a:lvl2pPr marL="742950" indent="-285750">
              <a:spcBef>
                <a:spcPct val="20000"/>
              </a:spcBef>
              <a:buChar char="–"/>
              <a:defRPr b="1">
                <a:solidFill>
                  <a:schemeClr val="tx1"/>
                </a:solidFill>
                <a:latin typeface="Arial" panose="020B0604020202020204" pitchFamily="34" charset="0"/>
              </a:defRPr>
            </a:lvl2pPr>
            <a:lvl3pPr marL="1143000" indent="-228600">
              <a:spcBef>
                <a:spcPct val="20000"/>
              </a:spcBef>
              <a:buChar char="•"/>
              <a:defRPr sz="1600" b="1">
                <a:solidFill>
                  <a:schemeClr val="tx1"/>
                </a:solidFill>
                <a:latin typeface="Arial" panose="020B0604020202020204" pitchFamily="34" charset="0"/>
              </a:defRPr>
            </a:lvl3pPr>
            <a:lvl4pPr marL="1600200" indent="-228600">
              <a:spcBef>
                <a:spcPct val="20000"/>
              </a:spcBef>
              <a:buChar char="–"/>
              <a:defRPr sz="1400" b="1">
                <a:solidFill>
                  <a:schemeClr val="tx1"/>
                </a:solidFill>
                <a:latin typeface="Arial" panose="020B0604020202020204" pitchFamily="34" charset="0"/>
              </a:defRPr>
            </a:lvl4pPr>
            <a:lvl5pPr marL="2057400" indent="-228600">
              <a:spcBef>
                <a:spcPct val="20000"/>
              </a:spcBef>
              <a:buChar char="»"/>
              <a:defRPr sz="14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b="1">
                <a:solidFill>
                  <a:schemeClr val="tx1"/>
                </a:solidFill>
                <a:latin typeface="Arial" panose="020B0604020202020204" pitchFamily="34" charset="0"/>
              </a:defRPr>
            </a:lvl9pPr>
          </a:lstStyle>
          <a:p>
            <a:pPr>
              <a:spcBef>
                <a:spcPct val="0"/>
              </a:spcBef>
              <a:buFontTx/>
              <a:buNone/>
            </a:pPr>
            <a:fld id="{06D647D0-2136-4B13-B4DF-DCC827DCCB67}" type="slidenum">
              <a:rPr lang="en-US" altLang="zh-CN" sz="1400" b="0"/>
              <a:pPr>
                <a:spcBef>
                  <a:spcPct val="0"/>
                </a:spcBef>
                <a:buFontTx/>
                <a:buNone/>
              </a:pPr>
              <a:t>10</a:t>
            </a:fld>
            <a:endParaRPr lang="en-US" altLang="zh-CN" sz="1400" b="0"/>
          </a:p>
        </p:txBody>
      </p:sp>
      <p:sp>
        <p:nvSpPr>
          <p:cNvPr id="34820" name="Rectangle 23"/>
          <p:cNvSpPr txBox="1">
            <a:spLocks noChangeArrowheads="1"/>
          </p:cNvSpPr>
          <p:nvPr/>
        </p:nvSpPr>
        <p:spPr bwMode="auto">
          <a:xfrm>
            <a:off x="1195505" y="1925175"/>
            <a:ext cx="83534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1325" indent="-441325">
              <a:spcBef>
                <a:spcPct val="20000"/>
              </a:spcBef>
              <a:buChar char="•"/>
              <a:defRPr sz="2000" b="1">
                <a:solidFill>
                  <a:schemeClr val="tx1"/>
                </a:solidFill>
                <a:latin typeface="Arial" panose="020B0604020202020204" pitchFamily="34" charset="0"/>
              </a:defRPr>
            </a:lvl1pPr>
            <a:lvl2pPr marL="742950" indent="-285750">
              <a:spcBef>
                <a:spcPct val="20000"/>
              </a:spcBef>
              <a:buChar char="–"/>
              <a:defRPr b="1">
                <a:solidFill>
                  <a:schemeClr val="tx1"/>
                </a:solidFill>
                <a:latin typeface="Arial" panose="020B0604020202020204" pitchFamily="34" charset="0"/>
              </a:defRPr>
            </a:lvl2pPr>
            <a:lvl3pPr marL="1143000" indent="-228600">
              <a:spcBef>
                <a:spcPct val="20000"/>
              </a:spcBef>
              <a:buChar char="•"/>
              <a:defRPr sz="1600" b="1">
                <a:solidFill>
                  <a:schemeClr val="tx1"/>
                </a:solidFill>
                <a:latin typeface="Arial" panose="020B0604020202020204" pitchFamily="34" charset="0"/>
              </a:defRPr>
            </a:lvl3pPr>
            <a:lvl4pPr marL="1600200" indent="-228600">
              <a:spcBef>
                <a:spcPct val="20000"/>
              </a:spcBef>
              <a:buChar char="–"/>
              <a:defRPr sz="1400" b="1">
                <a:solidFill>
                  <a:schemeClr val="tx1"/>
                </a:solidFill>
                <a:latin typeface="Arial" panose="020B0604020202020204" pitchFamily="34" charset="0"/>
              </a:defRPr>
            </a:lvl4pPr>
            <a:lvl5pPr marL="2057400" indent="-228600">
              <a:spcBef>
                <a:spcPct val="20000"/>
              </a:spcBef>
              <a:buChar char="»"/>
              <a:defRPr sz="14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b="1">
                <a:solidFill>
                  <a:schemeClr val="tx1"/>
                </a:solidFill>
                <a:latin typeface="Arial" panose="020B0604020202020204" pitchFamily="34" charset="0"/>
              </a:defRPr>
            </a:lvl9pPr>
          </a:lstStyle>
          <a:p>
            <a:pPr>
              <a:lnSpc>
                <a:spcPct val="200000"/>
              </a:lnSpc>
              <a:buFont typeface="Wingdings" panose="05000000000000000000" pitchFamily="2" charset="2"/>
              <a:buChar char="Ø"/>
            </a:pPr>
            <a:r>
              <a:rPr lang="zh-CN" altLang="en-US" sz="2800" dirty="0">
                <a:solidFill>
                  <a:srgbClr val="0070C0"/>
                </a:solidFill>
                <a:effectLst>
                  <a:outerShdw blurRad="38100" dist="38100" dir="2700000" algn="tl">
                    <a:srgbClr val="000000">
                      <a:alpha val="43137"/>
                    </a:srgbClr>
                  </a:outerShdw>
                </a:effectLst>
                <a:latin typeface="+mn-ea"/>
              </a:rPr>
              <a:t>考核</a:t>
            </a:r>
            <a:r>
              <a:rPr lang="en-US" altLang="en-US" sz="2800" dirty="0" err="1">
                <a:solidFill>
                  <a:srgbClr val="0070C0"/>
                </a:solidFill>
                <a:effectLst>
                  <a:outerShdw blurRad="38100" dist="38100" dir="2700000" algn="tl">
                    <a:srgbClr val="000000">
                      <a:alpha val="43137"/>
                    </a:srgbClr>
                  </a:outerShdw>
                </a:effectLst>
                <a:latin typeface="+mn-ea"/>
              </a:rPr>
              <a:t>方式</a:t>
            </a:r>
            <a:r>
              <a:rPr lang="en-US" altLang="en-US" sz="2800" dirty="0">
                <a:solidFill>
                  <a:srgbClr val="0070C0"/>
                </a:solidFill>
                <a:effectLst>
                  <a:outerShdw blurRad="38100" dist="38100" dir="2700000" algn="tl">
                    <a:srgbClr val="000000">
                      <a:alpha val="43137"/>
                    </a:srgbClr>
                  </a:outerShdw>
                </a:effectLst>
                <a:latin typeface="+mn-ea"/>
              </a:rPr>
              <a:t>(</a:t>
            </a:r>
            <a:r>
              <a:rPr lang="zh-CN" altLang="en-US" sz="2800" dirty="0">
                <a:solidFill>
                  <a:srgbClr val="0070C0"/>
                </a:solidFill>
                <a:effectLst>
                  <a:outerShdw blurRad="38100" dist="38100" dir="2700000" algn="tl">
                    <a:srgbClr val="000000">
                      <a:alpha val="43137"/>
                    </a:srgbClr>
                  </a:outerShdw>
                </a:effectLst>
                <a:latin typeface="+mn-ea"/>
              </a:rPr>
              <a:t>原理课</a:t>
            </a:r>
            <a:r>
              <a:rPr lang="en-US" altLang="en-US" sz="2800" dirty="0">
                <a:solidFill>
                  <a:srgbClr val="0070C0"/>
                </a:solidFill>
                <a:effectLst>
                  <a:outerShdw blurRad="38100" dist="38100" dir="2700000" algn="tl">
                    <a:srgbClr val="000000">
                      <a:alpha val="43137"/>
                    </a:srgbClr>
                  </a:outerShdw>
                </a:effectLst>
                <a:latin typeface="+mn-ea"/>
              </a:rPr>
              <a:t>)</a:t>
            </a:r>
          </a:p>
          <a:p>
            <a:pPr>
              <a:lnSpc>
                <a:spcPct val="200000"/>
              </a:lnSpc>
              <a:buFontTx/>
              <a:buBlip>
                <a:blip r:embed="rId2"/>
              </a:buBlip>
            </a:pPr>
            <a:r>
              <a:rPr lang="zh-CN" altLang="en-US" sz="2800" dirty="0">
                <a:ea typeface="宋体" panose="02010600030101010101" pitchFamily="2" charset="-122"/>
              </a:rPr>
              <a:t>考勤：</a:t>
            </a:r>
            <a:r>
              <a:rPr lang="en-US" altLang="zh-CN" sz="2800" dirty="0">
                <a:ea typeface="宋体" panose="02010600030101010101" pitchFamily="2" charset="-122"/>
              </a:rPr>
              <a:t>10%</a:t>
            </a:r>
          </a:p>
          <a:p>
            <a:pPr>
              <a:lnSpc>
                <a:spcPct val="200000"/>
              </a:lnSpc>
              <a:buFontTx/>
              <a:buBlip>
                <a:blip r:embed="rId2"/>
              </a:buBlip>
            </a:pPr>
            <a:r>
              <a:rPr lang="zh-CN" altLang="en-US" sz="2800" dirty="0">
                <a:ea typeface="宋体" panose="02010600030101010101" pitchFamily="2" charset="-122"/>
              </a:rPr>
              <a:t>平时作业</a:t>
            </a:r>
            <a:r>
              <a:rPr lang="en-US" altLang="zh-CN" sz="2800" dirty="0">
                <a:ea typeface="宋体" panose="02010600030101010101" pitchFamily="2" charset="-122"/>
              </a:rPr>
              <a:t>(</a:t>
            </a:r>
            <a:r>
              <a:rPr lang="zh-CN" altLang="en-US" sz="2800" dirty="0">
                <a:ea typeface="宋体" panose="02010600030101010101" pitchFamily="2" charset="-122"/>
              </a:rPr>
              <a:t>包括参与课堂讨论、课堂作业</a:t>
            </a:r>
            <a:r>
              <a:rPr lang="en-US" altLang="zh-CN" sz="2800" dirty="0">
                <a:ea typeface="宋体" panose="02010600030101010101" pitchFamily="2" charset="-122"/>
              </a:rPr>
              <a:t>) </a:t>
            </a:r>
            <a:r>
              <a:rPr lang="zh-CN" altLang="en-US" sz="2800" dirty="0">
                <a:ea typeface="宋体" panose="02010600030101010101" pitchFamily="2" charset="-122"/>
              </a:rPr>
              <a:t>：</a:t>
            </a:r>
            <a:r>
              <a:rPr lang="en-US" altLang="zh-CN" sz="2800" dirty="0">
                <a:ea typeface="宋体" panose="02010600030101010101" pitchFamily="2" charset="-122"/>
              </a:rPr>
              <a:t>20%</a:t>
            </a:r>
          </a:p>
          <a:p>
            <a:pPr>
              <a:lnSpc>
                <a:spcPct val="200000"/>
              </a:lnSpc>
              <a:buFontTx/>
              <a:buBlip>
                <a:blip r:embed="rId2"/>
              </a:buBlip>
            </a:pPr>
            <a:r>
              <a:rPr lang="zh-CN" altLang="en-US" sz="2800" dirty="0">
                <a:ea typeface="宋体" panose="02010600030101010101" pitchFamily="2" charset="-122"/>
              </a:rPr>
              <a:t>期中考试</a:t>
            </a:r>
            <a:r>
              <a:rPr lang="zh-CN" altLang="en-US" sz="2800" dirty="0">
                <a:ea typeface="宋体" panose="02010600030101010101" pitchFamily="2" charset="-122"/>
                <a:sym typeface="Wingdings" panose="05000000000000000000" pitchFamily="2" charset="2"/>
              </a:rPr>
              <a:t> </a:t>
            </a:r>
            <a:r>
              <a:rPr lang="en-US" altLang="zh-CN" sz="2800" dirty="0">
                <a:ea typeface="宋体" panose="02010600030101010101" pitchFamily="2" charset="-122"/>
              </a:rPr>
              <a:t>20%</a:t>
            </a:r>
          </a:p>
          <a:p>
            <a:pPr>
              <a:lnSpc>
                <a:spcPct val="200000"/>
              </a:lnSpc>
              <a:buFontTx/>
              <a:buBlip>
                <a:blip r:embed="rId2"/>
              </a:buBlip>
            </a:pPr>
            <a:r>
              <a:rPr lang="zh-CN" altLang="en-US" sz="2800" dirty="0">
                <a:ea typeface="宋体" panose="02010600030101010101" pitchFamily="2" charset="-122"/>
              </a:rPr>
              <a:t>期末考试：</a:t>
            </a:r>
            <a:r>
              <a:rPr lang="en-US" altLang="zh-CN" sz="2800" dirty="0">
                <a:ea typeface="宋体" panose="02010600030101010101" pitchFamily="2" charset="-122"/>
              </a:rPr>
              <a:t>50%</a:t>
            </a:r>
            <a:endParaRPr lang="en-US" altLang="zh-CN" sz="2600" dirty="0">
              <a:ea typeface="宋体" panose="02010600030101010101" pitchFamily="2" charset="-122"/>
            </a:endParaRPr>
          </a:p>
        </p:txBody>
      </p:sp>
      <p:sp>
        <p:nvSpPr>
          <p:cNvPr id="5" name="Rectangle 2"/>
          <p:cNvSpPr txBox="1">
            <a:spLocks noChangeArrowheads="1"/>
          </p:cNvSpPr>
          <p:nvPr/>
        </p:nvSpPr>
        <p:spPr>
          <a:xfrm>
            <a:off x="685800" y="522288"/>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zh-CN" altLang="en-US" sz="4400" dirty="0">
              <a:ea typeface="宋体" panose="02010600030101010101" pitchFamily="2" charset="-122"/>
            </a:endParaRPr>
          </a:p>
        </p:txBody>
      </p:sp>
    </p:spTree>
    <p:extLst>
      <p:ext uri="{BB962C8B-B14F-4D97-AF65-F5344CB8AC3E}">
        <p14:creationId xmlns:p14="http://schemas.microsoft.com/office/powerpoint/2010/main" val="2944647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effectLst>
                  <a:outerShdw blurRad="38100" dist="38100" dir="2700000" algn="tl">
                    <a:srgbClr val="000000">
                      <a:alpha val="43137"/>
                    </a:srgbClr>
                  </a:outerShdw>
                </a:effectLst>
              </a:rPr>
              <a:t>目录</a:t>
            </a:r>
          </a:p>
        </p:txBody>
      </p:sp>
      <p:sp>
        <p:nvSpPr>
          <p:cNvPr id="3" name="内容占位符 2"/>
          <p:cNvSpPr>
            <a:spLocks noGrp="1"/>
          </p:cNvSpPr>
          <p:nvPr>
            <p:ph sz="quarter" idx="1"/>
          </p:nvPr>
        </p:nvSpPr>
        <p:spPr>
          <a:xfrm>
            <a:off x="819150" y="2031711"/>
            <a:ext cx="10515600" cy="4351338"/>
          </a:xfrm>
        </p:spPr>
        <p:txBody>
          <a:bodyPr>
            <a:normAutofit fontScale="77500" lnSpcReduction="20000"/>
          </a:bodyPr>
          <a:lstStyle/>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为什么要研究人工智能</a:t>
            </a:r>
            <a:r>
              <a:rPr lang="en-US" altLang="zh-CN"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人工智能发展历史</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人工智能最新发展水平</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AI</a:t>
            </a:r>
            <a:r>
              <a:rPr lang="zh-CN" altLang="en-US"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比赛、学术组织、会议、重要刊物</a:t>
            </a:r>
            <a:endPar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12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1253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07988"/>
            <a:ext cx="9956800" cy="1143000"/>
          </a:xfrm>
        </p:spPr>
        <p:txBody>
          <a:bodyPr/>
          <a:lstStyle/>
          <a:p>
            <a:r>
              <a:rPr lang="zh-CN" altLang="en-US" b="1" dirty="0">
                <a:latin typeface="Times New Roman" panose="02020603050405020304" pitchFamily="18" charset="0"/>
                <a:cs typeface="Times New Roman" panose="02020603050405020304" pitchFamily="18" charset="0"/>
              </a:rPr>
              <a:t>为什么要研究人工智能</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大背景</a:t>
            </a:r>
            <a:endParaRPr lang="zh-CN" altLang="en-US" dirty="0"/>
          </a:p>
        </p:txBody>
      </p:sp>
      <p:sp>
        <p:nvSpPr>
          <p:cNvPr id="3" name="内容占位符 2"/>
          <p:cNvSpPr>
            <a:spLocks noGrp="1"/>
          </p:cNvSpPr>
          <p:nvPr>
            <p:ph sz="quarter" idx="1"/>
          </p:nvPr>
        </p:nvSpPr>
        <p:spPr>
          <a:xfrm>
            <a:off x="1657927" y="2119312"/>
            <a:ext cx="8229600" cy="4602163"/>
          </a:xfrm>
        </p:spPr>
        <p:txBody>
          <a:bodyPr/>
          <a:lstStyle/>
          <a:p>
            <a:pPr marL="0" indent="0">
              <a:buNone/>
            </a:pPr>
            <a:r>
              <a:rPr lang="en-US" altLang="zh-CN" dirty="0"/>
              <a:t> </a:t>
            </a:r>
            <a:r>
              <a:rPr lang="en-US" altLang="zh-CN" sz="3200" dirty="0"/>
              <a:t>                              </a:t>
            </a:r>
            <a:r>
              <a:rPr lang="en-US" altLang="zh-CN" sz="3200" b="1" dirty="0">
                <a:solidFill>
                  <a:srgbClr val="FF0000"/>
                </a:solidFill>
              </a:rPr>
              <a:t>—&gt;</a:t>
            </a:r>
            <a:r>
              <a:rPr lang="zh-CN" altLang="en-US" sz="3200" b="1" dirty="0"/>
              <a:t>智能社会（</a:t>
            </a:r>
            <a:r>
              <a:rPr lang="zh-CN" altLang="en-US" sz="3200" b="1" dirty="0">
                <a:solidFill>
                  <a:srgbClr val="FF0000"/>
                </a:solidFill>
              </a:rPr>
              <a:t>智能化</a:t>
            </a:r>
            <a:r>
              <a:rPr lang="zh-CN" altLang="en-US" sz="3200" b="1" dirty="0"/>
              <a:t>）</a:t>
            </a:r>
            <a:endParaRPr lang="en-US" altLang="zh-CN" sz="3200" b="1" dirty="0"/>
          </a:p>
          <a:p>
            <a:pPr marL="0" indent="0">
              <a:buNone/>
            </a:pPr>
            <a:endParaRPr lang="en-US" altLang="zh-CN" sz="3200" b="1" dirty="0"/>
          </a:p>
          <a:p>
            <a:pPr marL="0" indent="0">
              <a:buNone/>
            </a:pPr>
            <a:r>
              <a:rPr lang="en-US" altLang="zh-CN" sz="3200" b="1" dirty="0"/>
              <a:t>                    </a:t>
            </a:r>
            <a:r>
              <a:rPr lang="en-US" altLang="zh-CN" sz="3200" b="1" dirty="0">
                <a:solidFill>
                  <a:srgbClr val="FF0000"/>
                </a:solidFill>
              </a:rPr>
              <a:t>—&gt;</a:t>
            </a:r>
            <a:r>
              <a:rPr lang="zh-CN" altLang="en-US" sz="3200" b="1" dirty="0"/>
              <a:t>信息社会（</a:t>
            </a:r>
            <a:r>
              <a:rPr lang="zh-CN" altLang="en-US" sz="3200" b="1" dirty="0">
                <a:solidFill>
                  <a:srgbClr val="FF0000"/>
                </a:solidFill>
              </a:rPr>
              <a:t>数字化</a:t>
            </a:r>
            <a:r>
              <a:rPr lang="zh-CN" altLang="en-US" sz="3200" b="1" dirty="0"/>
              <a:t>）</a:t>
            </a:r>
            <a:endParaRPr lang="en-US" altLang="zh-CN" sz="3200" b="1" dirty="0"/>
          </a:p>
          <a:p>
            <a:pPr marL="0" indent="0">
              <a:buNone/>
            </a:pPr>
            <a:r>
              <a:rPr lang="en-US" altLang="zh-CN" sz="3200" b="1" dirty="0"/>
              <a:t>            </a:t>
            </a:r>
          </a:p>
          <a:p>
            <a:pPr marL="0" indent="0">
              <a:buNone/>
            </a:pPr>
            <a:r>
              <a:rPr lang="en-US" altLang="zh-CN" sz="3200" b="1" dirty="0">
                <a:solidFill>
                  <a:srgbClr val="FF0000"/>
                </a:solidFill>
              </a:rPr>
              <a:t>         —&gt;</a:t>
            </a:r>
            <a:r>
              <a:rPr lang="zh-CN" altLang="en-US" sz="3200" b="1" dirty="0"/>
              <a:t>工业社会（</a:t>
            </a:r>
            <a:r>
              <a:rPr lang="zh-CN" altLang="en-US" sz="3200" b="1" dirty="0">
                <a:solidFill>
                  <a:srgbClr val="FF0000"/>
                </a:solidFill>
              </a:rPr>
              <a:t>机械化</a:t>
            </a:r>
            <a:r>
              <a:rPr lang="zh-CN" altLang="en-US" sz="3200" b="1" dirty="0"/>
              <a:t>）</a:t>
            </a:r>
            <a:endParaRPr lang="en-US" altLang="zh-CN" sz="3200" b="1" dirty="0"/>
          </a:p>
          <a:p>
            <a:pPr marL="0" indent="0">
              <a:buNone/>
            </a:pPr>
            <a:endParaRPr lang="en-US" altLang="zh-CN" sz="3200" b="1" dirty="0"/>
          </a:p>
          <a:p>
            <a:pPr marL="0" indent="0">
              <a:buNone/>
            </a:pPr>
            <a:r>
              <a:rPr lang="zh-CN" altLang="en-US" sz="3200" b="1" dirty="0"/>
              <a:t>农业社会</a:t>
            </a:r>
          </a:p>
        </p:txBody>
      </p:sp>
      <p:sp>
        <p:nvSpPr>
          <p:cNvPr id="5" name="灯片编号占位符 4"/>
          <p:cNvSpPr>
            <a:spLocks noGrp="1"/>
          </p:cNvSpPr>
          <p:nvPr>
            <p:ph type="sldNum" sz="quarter" idx="15"/>
          </p:nvPr>
        </p:nvSpPr>
        <p:spPr/>
        <p:txBody>
          <a:bodyPr/>
          <a:lstStyle/>
          <a:p>
            <a:pPr>
              <a:defRPr/>
            </a:pPr>
            <a:fld id="{2DD9482A-3D2D-4244-B45B-4D0BCC81DD2A}" type="slidenum">
              <a:rPr lang="en-US" altLang="zh-CN" smtClean="0">
                <a:solidFill>
                  <a:srgbClr val="000000"/>
                </a:solidFill>
              </a:rPr>
              <a:pPr>
                <a:defRPr/>
              </a:pPr>
              <a:t>12</a:t>
            </a:fld>
            <a:endParaRPr lang="en-US" altLang="zh-CN">
              <a:solidFill>
                <a:srgbClr val="000000"/>
              </a:solidFill>
            </a:endParaRPr>
          </a:p>
        </p:txBody>
      </p:sp>
    </p:spTree>
    <p:extLst>
      <p:ext uri="{BB962C8B-B14F-4D97-AF65-F5344CB8AC3E}">
        <p14:creationId xmlns:p14="http://schemas.microsoft.com/office/powerpoint/2010/main" val="2603319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1" descr="C:\Users\zhaocr\AppData\Local\Temp\WeChat Files\536fe4b0fc51e9817e1fd6fbe1de6c5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1600"/>
            <a:ext cx="8686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bwMode="auto">
          <a:xfrm>
            <a:off x="2209800" y="5211762"/>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ea typeface="黑体" pitchFamily="2" charset="-122"/>
              </a:defRPr>
            </a:lvl2pPr>
            <a:lvl3pPr algn="ctr" rtl="0" eaLnBrk="0" fontAlgn="base" hangingPunct="0">
              <a:spcBef>
                <a:spcPct val="0"/>
              </a:spcBef>
              <a:spcAft>
                <a:spcPct val="0"/>
              </a:spcAft>
              <a:defRPr sz="4000">
                <a:solidFill>
                  <a:schemeClr val="tx2"/>
                </a:solidFill>
                <a:latin typeface="Arial" charset="0"/>
                <a:ea typeface="黑体" pitchFamily="2" charset="-122"/>
              </a:defRPr>
            </a:lvl3pPr>
            <a:lvl4pPr algn="ctr" rtl="0" eaLnBrk="0" fontAlgn="base" hangingPunct="0">
              <a:spcBef>
                <a:spcPct val="0"/>
              </a:spcBef>
              <a:spcAft>
                <a:spcPct val="0"/>
              </a:spcAft>
              <a:defRPr sz="4000">
                <a:solidFill>
                  <a:schemeClr val="tx2"/>
                </a:solidFill>
                <a:latin typeface="Arial" charset="0"/>
                <a:ea typeface="黑体" pitchFamily="2" charset="-122"/>
              </a:defRPr>
            </a:lvl4pPr>
            <a:lvl5pPr algn="ctr" rtl="0" eaLnBrk="0" fontAlgn="base" hangingPunct="0">
              <a:spcBef>
                <a:spcPct val="0"/>
              </a:spcBef>
              <a:spcAft>
                <a:spcPct val="0"/>
              </a:spcAft>
              <a:defRPr sz="4000">
                <a:solidFill>
                  <a:schemeClr val="tx2"/>
                </a:solidFill>
                <a:latin typeface="Arial" charset="0"/>
                <a:ea typeface="黑体" pitchFamily="2" charset="-122"/>
              </a:defRPr>
            </a:lvl5pPr>
            <a:lvl6pPr marL="457200" algn="ctr" rtl="0" fontAlgn="base">
              <a:spcBef>
                <a:spcPct val="0"/>
              </a:spcBef>
              <a:spcAft>
                <a:spcPct val="0"/>
              </a:spcAft>
              <a:defRPr sz="4000">
                <a:solidFill>
                  <a:schemeClr val="tx2"/>
                </a:solidFill>
                <a:latin typeface="Arial" charset="0"/>
                <a:ea typeface="黑体" pitchFamily="2" charset="-122"/>
              </a:defRPr>
            </a:lvl6pPr>
            <a:lvl7pPr marL="914400" algn="ctr" rtl="0" fontAlgn="base">
              <a:spcBef>
                <a:spcPct val="0"/>
              </a:spcBef>
              <a:spcAft>
                <a:spcPct val="0"/>
              </a:spcAft>
              <a:defRPr sz="4000">
                <a:solidFill>
                  <a:schemeClr val="tx2"/>
                </a:solidFill>
                <a:latin typeface="Arial" charset="0"/>
                <a:ea typeface="黑体" pitchFamily="2" charset="-122"/>
              </a:defRPr>
            </a:lvl7pPr>
            <a:lvl8pPr marL="1371600" algn="ctr" rtl="0" fontAlgn="base">
              <a:spcBef>
                <a:spcPct val="0"/>
              </a:spcBef>
              <a:spcAft>
                <a:spcPct val="0"/>
              </a:spcAft>
              <a:defRPr sz="4000">
                <a:solidFill>
                  <a:schemeClr val="tx2"/>
                </a:solidFill>
                <a:latin typeface="Arial" charset="0"/>
                <a:ea typeface="黑体" pitchFamily="2" charset="-122"/>
              </a:defRPr>
            </a:lvl8pPr>
            <a:lvl9pPr marL="1828800" algn="ctr" rtl="0" fontAlgn="base">
              <a:spcBef>
                <a:spcPct val="0"/>
              </a:spcBef>
              <a:spcAft>
                <a:spcPct val="0"/>
              </a:spcAft>
              <a:defRPr sz="4000">
                <a:solidFill>
                  <a:schemeClr val="tx2"/>
                </a:solidFill>
                <a:latin typeface="Arial" charset="0"/>
                <a:ea typeface="黑体" pitchFamily="2" charset="-122"/>
              </a:defRPr>
            </a:lvl9pPr>
          </a:lstStyle>
          <a:p>
            <a:r>
              <a:rPr lang="en-US" altLang="zh-CN" b="1" kern="0" dirty="0">
                <a:solidFill>
                  <a:srgbClr val="FF0000"/>
                </a:solidFill>
              </a:rPr>
              <a:t>AI</a:t>
            </a:r>
            <a:r>
              <a:rPr lang="zh-CN" altLang="en-US" b="1" kern="0" dirty="0">
                <a:solidFill>
                  <a:srgbClr val="FF0000"/>
                </a:solidFill>
              </a:rPr>
              <a:t>是智能社会的支撑技术</a:t>
            </a:r>
          </a:p>
        </p:txBody>
      </p:sp>
      <p:sp>
        <p:nvSpPr>
          <p:cNvPr id="6" name="标题 1"/>
          <p:cNvSpPr>
            <a:spLocks noGrp="1"/>
          </p:cNvSpPr>
          <p:nvPr>
            <p:ph type="title"/>
          </p:nvPr>
        </p:nvSpPr>
        <p:spPr>
          <a:xfrm>
            <a:off x="438150" y="230188"/>
            <a:ext cx="9956800" cy="1143000"/>
          </a:xfrm>
        </p:spPr>
        <p:txBody>
          <a:bodyPr/>
          <a:lstStyle/>
          <a:p>
            <a:r>
              <a:rPr lang="zh-CN" altLang="en-US" b="1" dirty="0">
                <a:latin typeface="Times New Roman" panose="02020603050405020304" pitchFamily="18" charset="0"/>
                <a:cs typeface="Times New Roman" panose="02020603050405020304" pitchFamily="18" charset="0"/>
              </a:rPr>
              <a:t>为什么要研究人工智能</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大背景</a:t>
            </a:r>
            <a:endParaRPr lang="zh-CN" altLang="en-US" dirty="0"/>
          </a:p>
        </p:txBody>
      </p:sp>
    </p:spTree>
    <p:extLst>
      <p:ext uri="{BB962C8B-B14F-4D97-AF65-F5344CB8AC3E}">
        <p14:creationId xmlns:p14="http://schemas.microsoft.com/office/powerpoint/2010/main" val="20198154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032638" y="876556"/>
            <a:ext cx="2635822"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3" name="箭头: 右 12"/>
          <p:cNvSpPr/>
          <p:nvPr/>
        </p:nvSpPr>
        <p:spPr>
          <a:xfrm>
            <a:off x="954813" y="3239048"/>
            <a:ext cx="11057467" cy="646176"/>
          </a:xfrm>
          <a:prstGeom prst="rightArrow">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dirty="0">
              <a:solidFill>
                <a:prstClr val="white"/>
              </a:solidFill>
              <a:latin typeface="微软雅黑" panose="020B0503020204020204" charset="-122"/>
              <a:ea typeface="微软雅黑" panose="020B0503020204020204" charset="-122"/>
            </a:endParaRPr>
          </a:p>
        </p:txBody>
      </p:sp>
      <p:sp>
        <p:nvSpPr>
          <p:cNvPr id="14" name="椭圆 13"/>
          <p:cNvSpPr/>
          <p:nvPr/>
        </p:nvSpPr>
        <p:spPr>
          <a:xfrm>
            <a:off x="1336497" y="3297005"/>
            <a:ext cx="561473" cy="530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29" name="椭圆 28"/>
          <p:cNvSpPr/>
          <p:nvPr/>
        </p:nvSpPr>
        <p:spPr>
          <a:xfrm>
            <a:off x="8109370" y="3242958"/>
            <a:ext cx="561473" cy="530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30" name="椭圆 29"/>
          <p:cNvSpPr/>
          <p:nvPr/>
        </p:nvSpPr>
        <p:spPr>
          <a:xfrm>
            <a:off x="6476874" y="3305903"/>
            <a:ext cx="561473" cy="530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31" name="椭圆 30"/>
          <p:cNvSpPr/>
          <p:nvPr/>
        </p:nvSpPr>
        <p:spPr>
          <a:xfrm>
            <a:off x="3521964" y="3297005"/>
            <a:ext cx="561473" cy="530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32" name="椭圆 31"/>
          <p:cNvSpPr/>
          <p:nvPr/>
        </p:nvSpPr>
        <p:spPr>
          <a:xfrm>
            <a:off x="4967840" y="3283746"/>
            <a:ext cx="561473" cy="530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33" name="椭圆 32"/>
          <p:cNvSpPr/>
          <p:nvPr/>
        </p:nvSpPr>
        <p:spPr>
          <a:xfrm>
            <a:off x="10160804" y="3282154"/>
            <a:ext cx="561473" cy="5302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15" name="文本框 14"/>
          <p:cNvSpPr txBox="1"/>
          <p:nvPr/>
        </p:nvSpPr>
        <p:spPr>
          <a:xfrm>
            <a:off x="1854984" y="3376205"/>
            <a:ext cx="2100553" cy="379656"/>
          </a:xfrm>
          <a:prstGeom prst="rect">
            <a:avLst/>
          </a:prstGeom>
          <a:noFill/>
        </p:spPr>
        <p:txBody>
          <a:bodyPr wrap="square" rtlCol="0">
            <a:spAutoFit/>
          </a:bodyPr>
          <a:lstStyle/>
          <a:p>
            <a:pPr defTabSz="913765"/>
            <a:r>
              <a:rPr lang="zh-CN" altLang="en-US" sz="1865" dirty="0">
                <a:solidFill>
                  <a:prstClr val="white"/>
                </a:solidFill>
                <a:latin typeface="微软雅黑" panose="020B0503020204020204" charset="-122"/>
                <a:ea typeface="微软雅黑" panose="020B0503020204020204" charset="-122"/>
              </a:rPr>
              <a:t>公元前</a:t>
            </a:r>
            <a:r>
              <a:rPr lang="en-US" altLang="zh-CN" sz="1865" dirty="0">
                <a:solidFill>
                  <a:prstClr val="white"/>
                </a:solidFill>
                <a:latin typeface="微软雅黑" panose="020B0503020204020204" charset="-122"/>
                <a:ea typeface="微软雅黑" panose="020B0503020204020204" charset="-122"/>
              </a:rPr>
              <a:t>2000</a:t>
            </a:r>
            <a:r>
              <a:rPr lang="zh-CN" altLang="en-US" sz="1865" dirty="0">
                <a:solidFill>
                  <a:prstClr val="white"/>
                </a:solidFill>
                <a:latin typeface="微软雅黑" panose="020B0503020204020204" charset="-122"/>
                <a:ea typeface="微软雅黑" panose="020B0503020204020204" charset="-122"/>
              </a:rPr>
              <a:t>年</a:t>
            </a:r>
          </a:p>
        </p:txBody>
      </p:sp>
      <p:sp>
        <p:nvSpPr>
          <p:cNvPr id="35" name="文本框 34"/>
          <p:cNvSpPr txBox="1"/>
          <p:nvPr/>
        </p:nvSpPr>
        <p:spPr>
          <a:xfrm>
            <a:off x="3999596" y="3356949"/>
            <a:ext cx="1245968" cy="379656"/>
          </a:xfrm>
          <a:prstGeom prst="rect">
            <a:avLst/>
          </a:prstGeom>
          <a:noFill/>
        </p:spPr>
        <p:txBody>
          <a:bodyPr wrap="square" rtlCol="0">
            <a:spAutoFit/>
          </a:bodyPr>
          <a:lstStyle/>
          <a:p>
            <a:pPr defTabSz="913765"/>
            <a:r>
              <a:rPr lang="en-US" altLang="zh-CN" sz="1865" dirty="0">
                <a:solidFill>
                  <a:prstClr val="white"/>
                </a:solidFill>
                <a:latin typeface="微软雅黑" panose="020B0503020204020204" charset="-122"/>
                <a:ea typeface="微软雅黑" panose="020B0503020204020204" charset="-122"/>
              </a:rPr>
              <a:t>1769</a:t>
            </a:r>
            <a:r>
              <a:rPr lang="zh-CN" altLang="en-US" sz="1865" dirty="0">
                <a:solidFill>
                  <a:prstClr val="white"/>
                </a:solidFill>
                <a:latin typeface="微软雅黑" panose="020B0503020204020204" charset="-122"/>
                <a:ea typeface="微软雅黑" panose="020B0503020204020204" charset="-122"/>
              </a:rPr>
              <a:t>年</a:t>
            </a:r>
          </a:p>
        </p:txBody>
      </p:sp>
      <p:sp>
        <p:nvSpPr>
          <p:cNvPr id="36" name="文本框 35"/>
          <p:cNvSpPr txBox="1"/>
          <p:nvPr/>
        </p:nvSpPr>
        <p:spPr>
          <a:xfrm>
            <a:off x="984107" y="3853970"/>
            <a:ext cx="1886756" cy="379656"/>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公元前</a:t>
            </a:r>
            <a:r>
              <a:rPr lang="en-US" altLang="zh-CN" sz="1865" dirty="0">
                <a:solidFill>
                  <a:prstClr val="black"/>
                </a:solidFill>
                <a:latin typeface="微软雅黑" panose="020B0503020204020204" charset="-122"/>
                <a:ea typeface="微软雅黑" panose="020B0503020204020204" charset="-122"/>
              </a:rPr>
              <a:t>3500</a:t>
            </a:r>
            <a:r>
              <a:rPr lang="zh-CN" altLang="en-US" sz="1865" dirty="0">
                <a:solidFill>
                  <a:prstClr val="black"/>
                </a:solidFill>
                <a:latin typeface="微软雅黑" panose="020B0503020204020204" charset="-122"/>
                <a:ea typeface="微软雅黑" panose="020B0503020204020204" charset="-122"/>
              </a:rPr>
              <a:t>年</a:t>
            </a:r>
          </a:p>
        </p:txBody>
      </p:sp>
      <p:sp>
        <p:nvSpPr>
          <p:cNvPr id="37" name="文本框 36"/>
          <p:cNvSpPr txBox="1"/>
          <p:nvPr/>
        </p:nvSpPr>
        <p:spPr>
          <a:xfrm>
            <a:off x="4378339" y="3882722"/>
            <a:ext cx="1580867" cy="379656"/>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距今</a:t>
            </a:r>
            <a:r>
              <a:rPr lang="en-US" altLang="zh-CN" sz="1865" dirty="0">
                <a:solidFill>
                  <a:prstClr val="black"/>
                </a:solidFill>
                <a:latin typeface="微软雅黑" panose="020B0503020204020204" charset="-122"/>
                <a:ea typeface="微软雅黑" panose="020B0503020204020204" charset="-122"/>
              </a:rPr>
              <a:t>6000</a:t>
            </a:r>
            <a:r>
              <a:rPr lang="zh-CN" altLang="en-US" sz="1865" dirty="0">
                <a:solidFill>
                  <a:prstClr val="black"/>
                </a:solidFill>
                <a:latin typeface="微软雅黑" panose="020B0503020204020204" charset="-122"/>
                <a:ea typeface="微软雅黑" panose="020B0503020204020204" charset="-122"/>
              </a:rPr>
              <a:t>年</a:t>
            </a:r>
          </a:p>
        </p:txBody>
      </p:sp>
      <p:sp>
        <p:nvSpPr>
          <p:cNvPr id="38" name="文本框 37"/>
          <p:cNvSpPr txBox="1"/>
          <p:nvPr/>
        </p:nvSpPr>
        <p:spPr>
          <a:xfrm>
            <a:off x="5466288" y="3368067"/>
            <a:ext cx="1245968" cy="379656"/>
          </a:xfrm>
          <a:prstGeom prst="rect">
            <a:avLst/>
          </a:prstGeom>
          <a:noFill/>
        </p:spPr>
        <p:txBody>
          <a:bodyPr wrap="square" rtlCol="0">
            <a:spAutoFit/>
          </a:bodyPr>
          <a:lstStyle/>
          <a:p>
            <a:pPr defTabSz="913765"/>
            <a:r>
              <a:rPr lang="en-US" altLang="zh-CN" sz="1865" dirty="0">
                <a:solidFill>
                  <a:prstClr val="white"/>
                </a:solidFill>
                <a:latin typeface="微软雅黑" panose="020B0503020204020204" charset="-122"/>
                <a:ea typeface="微软雅黑" panose="020B0503020204020204" charset="-122"/>
              </a:rPr>
              <a:t>6000</a:t>
            </a:r>
            <a:r>
              <a:rPr lang="zh-CN" altLang="en-US" sz="1865" dirty="0">
                <a:solidFill>
                  <a:prstClr val="white"/>
                </a:solidFill>
                <a:latin typeface="微软雅黑" panose="020B0503020204020204" charset="-122"/>
                <a:ea typeface="微软雅黑" panose="020B0503020204020204" charset="-122"/>
              </a:rPr>
              <a:t>年</a:t>
            </a:r>
          </a:p>
        </p:txBody>
      </p:sp>
      <p:sp>
        <p:nvSpPr>
          <p:cNvPr id="40" name="文本框 39"/>
          <p:cNvSpPr txBox="1"/>
          <p:nvPr/>
        </p:nvSpPr>
        <p:spPr>
          <a:xfrm>
            <a:off x="7144137" y="3365847"/>
            <a:ext cx="1245968" cy="379656"/>
          </a:xfrm>
          <a:prstGeom prst="rect">
            <a:avLst/>
          </a:prstGeom>
          <a:noFill/>
        </p:spPr>
        <p:txBody>
          <a:bodyPr wrap="square" rtlCol="0">
            <a:spAutoFit/>
          </a:bodyPr>
          <a:lstStyle/>
          <a:p>
            <a:pPr defTabSz="913765"/>
            <a:r>
              <a:rPr lang="en-US" altLang="zh-CN" sz="1865" dirty="0">
                <a:solidFill>
                  <a:prstClr val="white"/>
                </a:solidFill>
                <a:latin typeface="微软雅黑" panose="020B0503020204020204" charset="-122"/>
                <a:ea typeface="微软雅黑" panose="020B0503020204020204" charset="-122"/>
              </a:rPr>
              <a:t>1885</a:t>
            </a:r>
            <a:r>
              <a:rPr lang="zh-CN" altLang="en-US" sz="1865" dirty="0">
                <a:solidFill>
                  <a:prstClr val="white"/>
                </a:solidFill>
                <a:latin typeface="微软雅黑" panose="020B0503020204020204" charset="-122"/>
                <a:ea typeface="微软雅黑" panose="020B0503020204020204" charset="-122"/>
              </a:rPr>
              <a:t>年</a:t>
            </a:r>
          </a:p>
        </p:txBody>
      </p:sp>
      <p:sp>
        <p:nvSpPr>
          <p:cNvPr id="41" name="文本框 40"/>
          <p:cNvSpPr txBox="1"/>
          <p:nvPr/>
        </p:nvSpPr>
        <p:spPr>
          <a:xfrm>
            <a:off x="7649059" y="3853979"/>
            <a:ext cx="1744607" cy="379656"/>
          </a:xfrm>
          <a:prstGeom prst="rect">
            <a:avLst/>
          </a:prstGeom>
          <a:noFill/>
        </p:spPr>
        <p:txBody>
          <a:bodyPr wrap="square" rtlCol="0">
            <a:spAutoFit/>
          </a:bodyPr>
          <a:lstStyle/>
          <a:p>
            <a:pPr defTabSz="913765"/>
            <a:r>
              <a:rPr lang="en-US" altLang="zh-CN" sz="1865" dirty="0">
                <a:solidFill>
                  <a:prstClr val="black"/>
                </a:solidFill>
                <a:latin typeface="微软雅黑" panose="020B0503020204020204" charset="-122"/>
                <a:ea typeface="微软雅黑" panose="020B0503020204020204" charset="-122"/>
              </a:rPr>
              <a:t>20</a:t>
            </a:r>
            <a:r>
              <a:rPr lang="zh-CN" altLang="en-US" sz="1865" dirty="0">
                <a:solidFill>
                  <a:prstClr val="black"/>
                </a:solidFill>
                <a:latin typeface="微软雅黑" panose="020B0503020204020204" charset="-122"/>
                <a:ea typeface="微软雅黑" panose="020B0503020204020204" charset="-122"/>
              </a:rPr>
              <a:t>世纪下半叶</a:t>
            </a:r>
          </a:p>
        </p:txBody>
      </p:sp>
      <p:sp>
        <p:nvSpPr>
          <p:cNvPr id="44" name="文本框 43"/>
          <p:cNvSpPr txBox="1"/>
          <p:nvPr/>
        </p:nvSpPr>
        <p:spPr>
          <a:xfrm>
            <a:off x="9029359" y="3374767"/>
            <a:ext cx="1744607" cy="379656"/>
          </a:xfrm>
          <a:prstGeom prst="rect">
            <a:avLst/>
          </a:prstGeom>
          <a:noFill/>
        </p:spPr>
        <p:txBody>
          <a:bodyPr wrap="square" rtlCol="0">
            <a:spAutoFit/>
          </a:bodyPr>
          <a:lstStyle/>
          <a:p>
            <a:pPr defTabSz="913765"/>
            <a:r>
              <a:rPr lang="en-US" altLang="zh-CN" sz="1865" dirty="0">
                <a:solidFill>
                  <a:prstClr val="white"/>
                </a:solidFill>
                <a:latin typeface="微软雅黑" panose="020B0503020204020204" charset="-122"/>
                <a:ea typeface="微软雅黑" panose="020B0503020204020204" charset="-122"/>
              </a:rPr>
              <a:t>2012</a:t>
            </a:r>
            <a:r>
              <a:rPr lang="zh-CN" altLang="en-US" sz="1865" dirty="0">
                <a:solidFill>
                  <a:prstClr val="white"/>
                </a:solidFill>
                <a:latin typeface="微软雅黑" panose="020B0503020204020204" charset="-122"/>
                <a:ea typeface="微软雅黑" panose="020B0503020204020204" charset="-122"/>
              </a:rPr>
              <a:t>年</a:t>
            </a:r>
          </a:p>
        </p:txBody>
      </p:sp>
      <p:sp>
        <p:nvSpPr>
          <p:cNvPr id="45" name="文本框 44"/>
          <p:cNvSpPr txBox="1"/>
          <p:nvPr/>
        </p:nvSpPr>
        <p:spPr>
          <a:xfrm>
            <a:off x="10584906" y="2962216"/>
            <a:ext cx="1744607" cy="379656"/>
          </a:xfrm>
          <a:prstGeom prst="rect">
            <a:avLst/>
          </a:prstGeom>
          <a:noFill/>
        </p:spPr>
        <p:txBody>
          <a:bodyPr wrap="square" rtlCol="0">
            <a:spAutoFit/>
          </a:bodyPr>
          <a:lstStyle/>
          <a:p>
            <a:pPr defTabSz="913765"/>
            <a:r>
              <a:rPr lang="en-US" altLang="zh-CN" sz="1865" dirty="0">
                <a:solidFill>
                  <a:prstClr val="black"/>
                </a:solidFill>
                <a:latin typeface="微软雅黑" panose="020B0503020204020204" charset="-122"/>
                <a:ea typeface="微软雅黑" panose="020B0503020204020204" charset="-122"/>
              </a:rPr>
              <a:t>2018</a:t>
            </a:r>
            <a:r>
              <a:rPr lang="zh-CN" altLang="en-US" sz="1865" dirty="0">
                <a:solidFill>
                  <a:prstClr val="black"/>
                </a:solidFill>
                <a:latin typeface="微软雅黑" panose="020B0503020204020204" charset="-122"/>
                <a:ea typeface="微软雅黑" panose="020B0503020204020204" charset="-122"/>
              </a:rPr>
              <a:t>年</a:t>
            </a:r>
          </a:p>
        </p:txBody>
      </p:sp>
      <p:pic>
        <p:nvPicPr>
          <p:cNvPr id="2" name="图片 1"/>
          <p:cNvPicPr>
            <a:picLocks noChangeAspect="1"/>
          </p:cNvPicPr>
          <p:nvPr/>
        </p:nvPicPr>
        <p:blipFill>
          <a:blip r:embed="rId4"/>
          <a:stretch>
            <a:fillRect/>
          </a:stretch>
        </p:blipFill>
        <p:spPr>
          <a:xfrm>
            <a:off x="1331969" y="1049348"/>
            <a:ext cx="2494264" cy="1823457"/>
          </a:xfrm>
          <a:prstGeom prst="rect">
            <a:avLst/>
          </a:prstGeom>
        </p:spPr>
      </p:pic>
      <p:pic>
        <p:nvPicPr>
          <p:cNvPr id="4" name="图片 3"/>
          <p:cNvPicPr>
            <a:picLocks noChangeAspect="1"/>
          </p:cNvPicPr>
          <p:nvPr/>
        </p:nvPicPr>
        <p:blipFill>
          <a:blip r:embed="rId5"/>
          <a:stretch>
            <a:fillRect/>
          </a:stretch>
        </p:blipFill>
        <p:spPr>
          <a:xfrm>
            <a:off x="4672643" y="1086425"/>
            <a:ext cx="2573127" cy="1786379"/>
          </a:xfrm>
          <a:prstGeom prst="rect">
            <a:avLst/>
          </a:prstGeom>
        </p:spPr>
      </p:pic>
      <p:pic>
        <p:nvPicPr>
          <p:cNvPr id="5" name="图片 4"/>
          <p:cNvPicPr>
            <a:picLocks noChangeAspect="1"/>
          </p:cNvPicPr>
          <p:nvPr/>
        </p:nvPicPr>
        <p:blipFill>
          <a:blip r:embed="rId6"/>
          <a:stretch>
            <a:fillRect/>
          </a:stretch>
        </p:blipFill>
        <p:spPr>
          <a:xfrm>
            <a:off x="8064140" y="1091414"/>
            <a:ext cx="2922125" cy="1790044"/>
          </a:xfrm>
          <a:prstGeom prst="rect">
            <a:avLst/>
          </a:prstGeom>
        </p:spPr>
      </p:pic>
      <p:pic>
        <p:nvPicPr>
          <p:cNvPr id="12" name="图片 11"/>
          <p:cNvPicPr>
            <a:picLocks noChangeAspect="1"/>
          </p:cNvPicPr>
          <p:nvPr/>
        </p:nvPicPr>
        <p:blipFill>
          <a:blip r:embed="rId7"/>
          <a:stretch>
            <a:fillRect/>
          </a:stretch>
        </p:blipFill>
        <p:spPr>
          <a:xfrm>
            <a:off x="1285787" y="4626602"/>
            <a:ext cx="2568184" cy="1931444"/>
          </a:xfrm>
          <a:prstGeom prst="rect">
            <a:avLst/>
          </a:prstGeom>
        </p:spPr>
      </p:pic>
      <p:pic>
        <p:nvPicPr>
          <p:cNvPr id="17" name="图片 16"/>
          <p:cNvPicPr>
            <a:picLocks noChangeAspect="1"/>
          </p:cNvPicPr>
          <p:nvPr/>
        </p:nvPicPr>
        <p:blipFill>
          <a:blip r:embed="rId8"/>
          <a:stretch>
            <a:fillRect/>
          </a:stretch>
        </p:blipFill>
        <p:spPr>
          <a:xfrm>
            <a:off x="4811961" y="4634340"/>
            <a:ext cx="2554620" cy="1915965"/>
          </a:xfrm>
          <a:prstGeom prst="rect">
            <a:avLst/>
          </a:prstGeom>
        </p:spPr>
      </p:pic>
      <p:pic>
        <p:nvPicPr>
          <p:cNvPr id="18" name="图片 17"/>
          <p:cNvPicPr>
            <a:picLocks noChangeAspect="1"/>
          </p:cNvPicPr>
          <p:nvPr/>
        </p:nvPicPr>
        <p:blipFill>
          <a:blip r:embed="rId9"/>
          <a:stretch>
            <a:fillRect/>
          </a:stretch>
        </p:blipFill>
        <p:spPr>
          <a:xfrm>
            <a:off x="8635686" y="4609940"/>
            <a:ext cx="2565679" cy="1845315"/>
          </a:xfrm>
          <a:prstGeom prst="rect">
            <a:avLst/>
          </a:prstGeom>
        </p:spPr>
      </p:pic>
      <p:sp>
        <p:nvSpPr>
          <p:cNvPr id="19" name="文本框 18"/>
          <p:cNvSpPr txBox="1"/>
          <p:nvPr/>
        </p:nvSpPr>
        <p:spPr>
          <a:xfrm>
            <a:off x="200032" y="1886309"/>
            <a:ext cx="677108" cy="3531080"/>
          </a:xfrm>
          <a:prstGeom prst="rect">
            <a:avLst/>
          </a:prstGeom>
          <a:noFill/>
        </p:spPr>
        <p:txBody>
          <a:bodyPr vert="eaVert" wrap="square" rtlCol="0">
            <a:spAutoFit/>
          </a:bodyPr>
          <a:lstStyle/>
          <a:p>
            <a:pPr defTabSz="913765"/>
            <a:r>
              <a:rPr lang="zh-CN" altLang="en-US" sz="3200" dirty="0">
                <a:solidFill>
                  <a:srgbClr val="C00000"/>
                </a:solidFill>
                <a:latin typeface="微软雅黑" panose="020B0503020204020204" charset="-122"/>
                <a:ea typeface="微软雅黑" panose="020B0503020204020204" charset="-122"/>
              </a:rPr>
              <a:t>车轮是人腿的延伸</a:t>
            </a:r>
          </a:p>
        </p:txBody>
      </p:sp>
      <p:sp>
        <p:nvSpPr>
          <p:cNvPr id="27" name="文本框 26"/>
          <p:cNvSpPr txBox="1"/>
          <p:nvPr/>
        </p:nvSpPr>
        <p:spPr>
          <a:xfrm>
            <a:off x="1757313" y="2836910"/>
            <a:ext cx="1911147" cy="379656"/>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人类发明车轮</a:t>
            </a:r>
          </a:p>
        </p:txBody>
      </p:sp>
      <p:sp>
        <p:nvSpPr>
          <p:cNvPr id="28" name="文本框 27"/>
          <p:cNvSpPr txBox="1"/>
          <p:nvPr/>
        </p:nvSpPr>
        <p:spPr>
          <a:xfrm>
            <a:off x="4734360" y="2824318"/>
            <a:ext cx="2709825" cy="379656"/>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出现第</a:t>
            </a:r>
            <a:r>
              <a:rPr lang="en-US" altLang="zh-CN" sz="1865" dirty="0">
                <a:solidFill>
                  <a:prstClr val="black"/>
                </a:solidFill>
                <a:latin typeface="微软雅黑" panose="020B0503020204020204" charset="-122"/>
                <a:ea typeface="微软雅黑" panose="020B0503020204020204" charset="-122"/>
              </a:rPr>
              <a:t>1</a:t>
            </a:r>
            <a:r>
              <a:rPr lang="zh-CN" altLang="en-US" sz="1865" dirty="0">
                <a:solidFill>
                  <a:prstClr val="black"/>
                </a:solidFill>
                <a:latin typeface="微软雅黑" panose="020B0503020204020204" charset="-122"/>
                <a:ea typeface="微软雅黑" panose="020B0503020204020204" charset="-122"/>
              </a:rPr>
              <a:t>台蒸汽三轮车</a:t>
            </a:r>
          </a:p>
        </p:txBody>
      </p:sp>
      <p:sp>
        <p:nvSpPr>
          <p:cNvPr id="34" name="文本框 33"/>
          <p:cNvSpPr txBox="1"/>
          <p:nvPr/>
        </p:nvSpPr>
        <p:spPr>
          <a:xfrm>
            <a:off x="8064141" y="2876091"/>
            <a:ext cx="2709825" cy="379656"/>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第一辆特斯拉电动汽车</a:t>
            </a:r>
          </a:p>
        </p:txBody>
      </p:sp>
      <p:sp>
        <p:nvSpPr>
          <p:cNvPr id="39" name="文本框 38"/>
          <p:cNvSpPr txBox="1"/>
          <p:nvPr/>
        </p:nvSpPr>
        <p:spPr>
          <a:xfrm>
            <a:off x="8231358" y="4236953"/>
            <a:ext cx="4702177" cy="379656"/>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谷歌正式推出无人驾驶打车服务</a:t>
            </a:r>
          </a:p>
        </p:txBody>
      </p:sp>
      <p:sp>
        <p:nvSpPr>
          <p:cNvPr id="42" name="文本框 41"/>
          <p:cNvSpPr txBox="1"/>
          <p:nvPr/>
        </p:nvSpPr>
        <p:spPr>
          <a:xfrm>
            <a:off x="4752177" y="4286578"/>
            <a:ext cx="2961239" cy="379656"/>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研制成功第</a:t>
            </a:r>
            <a:r>
              <a:rPr lang="en-US" altLang="zh-CN" sz="1865" dirty="0">
                <a:solidFill>
                  <a:prstClr val="black"/>
                </a:solidFill>
                <a:latin typeface="微软雅黑" panose="020B0503020204020204" charset="-122"/>
                <a:ea typeface="微软雅黑" panose="020B0503020204020204" charset="-122"/>
              </a:rPr>
              <a:t>1</a:t>
            </a:r>
            <a:r>
              <a:rPr lang="zh-CN" altLang="en-US" sz="1865" dirty="0">
                <a:solidFill>
                  <a:prstClr val="black"/>
                </a:solidFill>
                <a:latin typeface="微软雅黑" panose="020B0503020204020204" charset="-122"/>
                <a:ea typeface="微软雅黑" panose="020B0503020204020204" charset="-122"/>
              </a:rPr>
              <a:t>台内燃汽车</a:t>
            </a:r>
          </a:p>
        </p:txBody>
      </p:sp>
      <p:sp>
        <p:nvSpPr>
          <p:cNvPr id="43" name="文本框 42"/>
          <p:cNvSpPr txBox="1"/>
          <p:nvPr/>
        </p:nvSpPr>
        <p:spPr>
          <a:xfrm>
            <a:off x="1977055" y="4290587"/>
            <a:ext cx="1911147" cy="379656"/>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出现马车</a:t>
            </a:r>
          </a:p>
        </p:txBody>
      </p:sp>
      <p:sp>
        <p:nvSpPr>
          <p:cNvPr id="46" name="标题 1"/>
          <p:cNvSpPr txBox="1">
            <a:spLocks/>
          </p:cNvSpPr>
          <p:nvPr/>
        </p:nvSpPr>
        <p:spPr>
          <a:xfrm>
            <a:off x="720860" y="255588"/>
            <a:ext cx="9956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defTabSz="913765"/>
            <a:r>
              <a:rPr lang="zh-CN" altLang="en-US" b="1" dirty="0">
                <a:latin typeface="Times New Roman" panose="02020603050405020304" pitchFamily="18" charset="0"/>
                <a:cs typeface="Times New Roman" panose="02020603050405020304" pitchFamily="18" charset="0"/>
              </a:rPr>
              <a:t>为什么要研究人工智能</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sym typeface="+mn-lt"/>
              </a:rPr>
              <a:t>新技术引领时代变迁</a:t>
            </a:r>
          </a:p>
        </p:txBody>
      </p:sp>
    </p:spTree>
    <p:custDataLst>
      <p:tags r:id="rId1"/>
    </p:custDataLst>
    <p:extLst>
      <p:ext uri="{BB962C8B-B14F-4D97-AF65-F5344CB8AC3E}">
        <p14:creationId xmlns:p14="http://schemas.microsoft.com/office/powerpoint/2010/main" val="35701861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60213" y="1041964"/>
            <a:ext cx="2880872" cy="4055533"/>
          </a:xfrm>
          <a:prstGeom prst="rect">
            <a:avLst/>
          </a:prstGeom>
        </p:spPr>
      </p:pic>
      <p:sp>
        <p:nvSpPr>
          <p:cNvPr id="4" name="文本框 3"/>
          <p:cNvSpPr txBox="1"/>
          <p:nvPr/>
        </p:nvSpPr>
        <p:spPr>
          <a:xfrm rot="19586313">
            <a:off x="3426469" y="1140976"/>
            <a:ext cx="1524000" cy="379656"/>
          </a:xfrm>
          <a:prstGeom prst="rect">
            <a:avLst/>
          </a:prstGeom>
          <a:noFill/>
        </p:spPr>
        <p:txBody>
          <a:bodyPr wrap="square" rtlCol="0">
            <a:spAutoFit/>
          </a:bodyPr>
          <a:lstStyle/>
          <a:p>
            <a:pPr defTabSz="913765"/>
            <a:r>
              <a:rPr lang="zh-CN" altLang="en-US" sz="1865" dirty="0">
                <a:solidFill>
                  <a:srgbClr val="ED7D31"/>
                </a:solidFill>
                <a:latin typeface="微软雅黑" panose="020B0503020204020204" charset="-122"/>
                <a:ea typeface="微软雅黑" panose="020B0503020204020204" charset="-122"/>
              </a:rPr>
              <a:t>算法能力</a:t>
            </a:r>
          </a:p>
        </p:txBody>
      </p:sp>
      <p:sp>
        <p:nvSpPr>
          <p:cNvPr id="5" name="文本框 4"/>
          <p:cNvSpPr txBox="1"/>
          <p:nvPr/>
        </p:nvSpPr>
        <p:spPr>
          <a:xfrm rot="19749766">
            <a:off x="3508091" y="1990967"/>
            <a:ext cx="1524000" cy="379656"/>
          </a:xfrm>
          <a:prstGeom prst="rect">
            <a:avLst/>
          </a:prstGeom>
          <a:noFill/>
        </p:spPr>
        <p:txBody>
          <a:bodyPr wrap="square" rtlCol="0">
            <a:spAutoFit/>
          </a:bodyPr>
          <a:lstStyle/>
          <a:p>
            <a:pPr defTabSz="913765"/>
            <a:r>
              <a:rPr lang="zh-CN" altLang="en-US" sz="1865" dirty="0">
                <a:solidFill>
                  <a:srgbClr val="ED7D31"/>
                </a:solidFill>
                <a:latin typeface="微软雅黑" panose="020B0503020204020204" charset="-122"/>
                <a:ea typeface="微软雅黑" panose="020B0503020204020204" charset="-122"/>
              </a:rPr>
              <a:t>计算能力</a:t>
            </a:r>
          </a:p>
        </p:txBody>
      </p:sp>
      <p:sp>
        <p:nvSpPr>
          <p:cNvPr id="6" name="文本框 5"/>
          <p:cNvSpPr txBox="1"/>
          <p:nvPr/>
        </p:nvSpPr>
        <p:spPr>
          <a:xfrm rot="19638341">
            <a:off x="3539963" y="4126245"/>
            <a:ext cx="1524000" cy="379656"/>
          </a:xfrm>
          <a:prstGeom prst="rect">
            <a:avLst/>
          </a:prstGeom>
          <a:noFill/>
        </p:spPr>
        <p:txBody>
          <a:bodyPr wrap="square" rtlCol="0">
            <a:spAutoFit/>
          </a:bodyPr>
          <a:lstStyle/>
          <a:p>
            <a:pPr defTabSz="913765"/>
            <a:r>
              <a:rPr lang="zh-CN" altLang="en-US" sz="1865" dirty="0">
                <a:solidFill>
                  <a:srgbClr val="ED7D31"/>
                </a:solidFill>
                <a:latin typeface="微软雅黑" panose="020B0503020204020204" charset="-122"/>
                <a:ea typeface="微软雅黑" panose="020B0503020204020204" charset="-122"/>
              </a:rPr>
              <a:t>连接能力</a:t>
            </a:r>
          </a:p>
        </p:txBody>
      </p:sp>
      <p:sp>
        <p:nvSpPr>
          <p:cNvPr id="7" name="文本框 6"/>
          <p:cNvSpPr txBox="1"/>
          <p:nvPr/>
        </p:nvSpPr>
        <p:spPr>
          <a:xfrm rot="19708063">
            <a:off x="3568180" y="2955121"/>
            <a:ext cx="1524000" cy="379656"/>
          </a:xfrm>
          <a:prstGeom prst="rect">
            <a:avLst/>
          </a:prstGeom>
          <a:noFill/>
        </p:spPr>
        <p:txBody>
          <a:bodyPr wrap="square" rtlCol="0">
            <a:spAutoFit/>
          </a:bodyPr>
          <a:lstStyle/>
          <a:p>
            <a:pPr defTabSz="913765"/>
            <a:r>
              <a:rPr lang="zh-CN" altLang="en-US" sz="1865" dirty="0">
                <a:solidFill>
                  <a:srgbClr val="ED7D31"/>
                </a:solidFill>
                <a:latin typeface="微软雅黑" panose="020B0503020204020204" charset="-122"/>
                <a:ea typeface="微软雅黑" panose="020B0503020204020204" charset="-122"/>
              </a:rPr>
              <a:t>存储能力</a:t>
            </a:r>
          </a:p>
        </p:txBody>
      </p:sp>
      <p:sp>
        <p:nvSpPr>
          <p:cNvPr id="8" name="箭头: 右 7"/>
          <p:cNvSpPr/>
          <p:nvPr/>
        </p:nvSpPr>
        <p:spPr>
          <a:xfrm>
            <a:off x="4395604" y="1252144"/>
            <a:ext cx="5909733" cy="45720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dirty="0">
              <a:solidFill>
                <a:prstClr val="white"/>
              </a:solidFill>
              <a:latin typeface="微软雅黑" panose="020B0503020204020204" charset="-122"/>
              <a:ea typeface="微软雅黑" panose="020B0503020204020204" charset="-122"/>
            </a:endParaRPr>
          </a:p>
        </p:txBody>
      </p:sp>
      <p:sp>
        <p:nvSpPr>
          <p:cNvPr id="12" name="箭头: 右 11"/>
          <p:cNvSpPr/>
          <p:nvPr/>
        </p:nvSpPr>
        <p:spPr>
          <a:xfrm>
            <a:off x="4395604" y="2187708"/>
            <a:ext cx="5909733" cy="45720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13" name="箭头: 右 12"/>
          <p:cNvSpPr/>
          <p:nvPr/>
        </p:nvSpPr>
        <p:spPr>
          <a:xfrm>
            <a:off x="4252736" y="3486782"/>
            <a:ext cx="5909733" cy="45720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14" name="箭头: 右 13"/>
          <p:cNvSpPr/>
          <p:nvPr/>
        </p:nvSpPr>
        <p:spPr>
          <a:xfrm>
            <a:off x="4208707" y="4615046"/>
            <a:ext cx="5909733" cy="45720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4"/>
          <a:stretch>
            <a:fillRect/>
          </a:stretch>
        </p:blipFill>
        <p:spPr>
          <a:xfrm>
            <a:off x="10457238" y="1447123"/>
            <a:ext cx="1589324" cy="45720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图片 15"/>
          <p:cNvPicPr>
            <a:picLocks noChangeAspect="1"/>
          </p:cNvPicPr>
          <p:nvPr/>
        </p:nvPicPr>
        <p:blipFill>
          <a:blip r:embed="rId5"/>
          <a:stretch>
            <a:fillRect/>
          </a:stretch>
        </p:blipFill>
        <p:spPr>
          <a:xfrm>
            <a:off x="10483259" y="2384349"/>
            <a:ext cx="1550196" cy="4572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7" name="图片 16"/>
          <p:cNvPicPr>
            <a:picLocks noChangeAspect="1"/>
          </p:cNvPicPr>
          <p:nvPr/>
        </p:nvPicPr>
        <p:blipFill>
          <a:blip r:embed="rId6"/>
          <a:stretch>
            <a:fillRect/>
          </a:stretch>
        </p:blipFill>
        <p:spPr>
          <a:xfrm>
            <a:off x="10483781" y="3333116"/>
            <a:ext cx="1586409" cy="4406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 name="图片 17"/>
          <p:cNvPicPr>
            <a:picLocks noChangeAspect="1"/>
          </p:cNvPicPr>
          <p:nvPr/>
        </p:nvPicPr>
        <p:blipFill>
          <a:blip r:embed="rId7"/>
          <a:stretch>
            <a:fillRect/>
          </a:stretch>
        </p:blipFill>
        <p:spPr>
          <a:xfrm>
            <a:off x="10493519" y="4306999"/>
            <a:ext cx="1626444" cy="45720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9" name="箭头: 右 18"/>
          <p:cNvSpPr/>
          <p:nvPr/>
        </p:nvSpPr>
        <p:spPr>
          <a:xfrm>
            <a:off x="470751" y="5872038"/>
            <a:ext cx="10781007" cy="440669"/>
          </a:xfrm>
          <a:prstGeom prst="rightArrow">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dirty="0">
              <a:solidFill>
                <a:prstClr val="white"/>
              </a:solidFill>
              <a:latin typeface="微软雅黑" panose="020B0503020204020204" charset="-122"/>
              <a:ea typeface="微软雅黑" panose="020B0503020204020204" charset="-122"/>
            </a:endParaRPr>
          </a:p>
        </p:txBody>
      </p:sp>
      <p:sp>
        <p:nvSpPr>
          <p:cNvPr id="20" name="椭圆 19"/>
          <p:cNvSpPr/>
          <p:nvPr/>
        </p:nvSpPr>
        <p:spPr>
          <a:xfrm>
            <a:off x="989228" y="5869524"/>
            <a:ext cx="490145" cy="42020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21" name="椭圆 20"/>
          <p:cNvSpPr/>
          <p:nvPr/>
        </p:nvSpPr>
        <p:spPr>
          <a:xfrm>
            <a:off x="7521009" y="5920126"/>
            <a:ext cx="470767" cy="4406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dirty="0">
              <a:solidFill>
                <a:prstClr val="white"/>
              </a:solidFill>
              <a:latin typeface="微软雅黑" panose="020B0503020204020204" charset="-122"/>
              <a:ea typeface="微软雅黑" panose="020B0503020204020204" charset="-122"/>
            </a:endParaRPr>
          </a:p>
        </p:txBody>
      </p:sp>
      <p:sp>
        <p:nvSpPr>
          <p:cNvPr id="22" name="椭圆 21"/>
          <p:cNvSpPr/>
          <p:nvPr/>
        </p:nvSpPr>
        <p:spPr>
          <a:xfrm>
            <a:off x="5128561" y="5937763"/>
            <a:ext cx="453839" cy="4406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dirty="0">
              <a:solidFill>
                <a:prstClr val="white"/>
              </a:solidFill>
              <a:latin typeface="微软雅黑" panose="020B0503020204020204" charset="-122"/>
              <a:ea typeface="微软雅黑" panose="020B0503020204020204" charset="-122"/>
            </a:endParaRPr>
          </a:p>
        </p:txBody>
      </p:sp>
      <p:sp>
        <p:nvSpPr>
          <p:cNvPr id="23" name="椭圆 22"/>
          <p:cNvSpPr/>
          <p:nvPr/>
        </p:nvSpPr>
        <p:spPr>
          <a:xfrm>
            <a:off x="2986470" y="5892033"/>
            <a:ext cx="470767" cy="4406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24" name="椭圆 23"/>
          <p:cNvSpPr/>
          <p:nvPr/>
        </p:nvSpPr>
        <p:spPr>
          <a:xfrm>
            <a:off x="9773597" y="5887187"/>
            <a:ext cx="470767" cy="4103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65">
              <a:solidFill>
                <a:prstClr val="white"/>
              </a:solidFill>
              <a:latin typeface="微软雅黑" panose="020B0503020204020204" charset="-122"/>
              <a:ea typeface="微软雅黑" panose="020B0503020204020204" charset="-122"/>
            </a:endParaRPr>
          </a:p>
        </p:txBody>
      </p:sp>
      <p:sp>
        <p:nvSpPr>
          <p:cNvPr id="25" name="文本框 24"/>
          <p:cNvSpPr txBox="1"/>
          <p:nvPr/>
        </p:nvSpPr>
        <p:spPr>
          <a:xfrm>
            <a:off x="685523" y="6374609"/>
            <a:ext cx="1886756" cy="379656"/>
          </a:xfrm>
          <a:prstGeom prst="rect">
            <a:avLst/>
          </a:prstGeom>
          <a:noFill/>
        </p:spPr>
        <p:txBody>
          <a:bodyPr wrap="square" rtlCol="0">
            <a:spAutoFit/>
          </a:bodyPr>
          <a:lstStyle/>
          <a:p>
            <a:pPr defTabSz="913765"/>
            <a:r>
              <a:rPr lang="en-US" altLang="zh-CN" sz="1865" dirty="0">
                <a:solidFill>
                  <a:prstClr val="black"/>
                </a:solidFill>
                <a:latin typeface="微软雅黑" panose="020B0503020204020204" charset="-122"/>
                <a:ea typeface="微软雅黑" panose="020B0503020204020204" charset="-122"/>
              </a:rPr>
              <a:t>1946</a:t>
            </a:r>
            <a:r>
              <a:rPr lang="zh-CN" altLang="en-US" sz="1865" dirty="0">
                <a:solidFill>
                  <a:prstClr val="black"/>
                </a:solidFill>
                <a:latin typeface="微软雅黑" panose="020B0503020204020204" charset="-122"/>
                <a:ea typeface="微软雅黑" panose="020B0503020204020204" charset="-122"/>
              </a:rPr>
              <a:t>年</a:t>
            </a:r>
          </a:p>
        </p:txBody>
      </p:sp>
      <p:sp>
        <p:nvSpPr>
          <p:cNvPr id="26" name="文本框 25"/>
          <p:cNvSpPr txBox="1"/>
          <p:nvPr/>
        </p:nvSpPr>
        <p:spPr>
          <a:xfrm>
            <a:off x="2702361" y="6379220"/>
            <a:ext cx="1580867" cy="379656"/>
          </a:xfrm>
          <a:prstGeom prst="rect">
            <a:avLst/>
          </a:prstGeom>
          <a:noFill/>
        </p:spPr>
        <p:txBody>
          <a:bodyPr wrap="square" rtlCol="0">
            <a:spAutoFit/>
          </a:bodyPr>
          <a:lstStyle/>
          <a:p>
            <a:pPr defTabSz="913765"/>
            <a:r>
              <a:rPr lang="en-US" altLang="zh-CN" sz="1865" dirty="0">
                <a:solidFill>
                  <a:prstClr val="black"/>
                </a:solidFill>
                <a:latin typeface="微软雅黑" panose="020B0503020204020204" charset="-122"/>
                <a:ea typeface="微软雅黑" panose="020B0503020204020204" charset="-122"/>
              </a:rPr>
              <a:t>1956</a:t>
            </a:r>
            <a:r>
              <a:rPr lang="zh-CN" altLang="en-US" sz="1865" dirty="0">
                <a:solidFill>
                  <a:prstClr val="black"/>
                </a:solidFill>
                <a:latin typeface="微软雅黑" panose="020B0503020204020204" charset="-122"/>
                <a:ea typeface="微软雅黑" panose="020B0503020204020204" charset="-122"/>
              </a:rPr>
              <a:t>年</a:t>
            </a:r>
          </a:p>
        </p:txBody>
      </p:sp>
      <p:sp>
        <p:nvSpPr>
          <p:cNvPr id="27" name="文本框 26"/>
          <p:cNvSpPr txBox="1"/>
          <p:nvPr/>
        </p:nvSpPr>
        <p:spPr>
          <a:xfrm>
            <a:off x="4926085" y="6350895"/>
            <a:ext cx="1744607" cy="379656"/>
          </a:xfrm>
          <a:prstGeom prst="rect">
            <a:avLst/>
          </a:prstGeom>
          <a:noFill/>
        </p:spPr>
        <p:txBody>
          <a:bodyPr wrap="square" rtlCol="0">
            <a:spAutoFit/>
          </a:bodyPr>
          <a:lstStyle/>
          <a:p>
            <a:pPr defTabSz="913765"/>
            <a:r>
              <a:rPr lang="en-US" altLang="zh-CN" sz="1865" dirty="0">
                <a:solidFill>
                  <a:prstClr val="black"/>
                </a:solidFill>
                <a:latin typeface="微软雅黑" panose="020B0503020204020204" charset="-122"/>
                <a:ea typeface="微软雅黑" panose="020B0503020204020204" charset="-122"/>
              </a:rPr>
              <a:t>1964</a:t>
            </a:r>
            <a:r>
              <a:rPr lang="zh-CN" altLang="en-US" sz="1865" dirty="0">
                <a:solidFill>
                  <a:prstClr val="black"/>
                </a:solidFill>
                <a:latin typeface="微软雅黑" panose="020B0503020204020204" charset="-122"/>
                <a:ea typeface="微软雅黑" panose="020B0503020204020204" charset="-122"/>
              </a:rPr>
              <a:t>年</a:t>
            </a:r>
          </a:p>
        </p:txBody>
      </p:sp>
      <p:sp>
        <p:nvSpPr>
          <p:cNvPr id="28" name="文本框 27"/>
          <p:cNvSpPr txBox="1"/>
          <p:nvPr/>
        </p:nvSpPr>
        <p:spPr>
          <a:xfrm>
            <a:off x="7292967" y="6318241"/>
            <a:ext cx="1744607" cy="379656"/>
          </a:xfrm>
          <a:prstGeom prst="rect">
            <a:avLst/>
          </a:prstGeom>
          <a:noFill/>
        </p:spPr>
        <p:txBody>
          <a:bodyPr wrap="square" rtlCol="0">
            <a:spAutoFit/>
          </a:bodyPr>
          <a:lstStyle/>
          <a:p>
            <a:pPr defTabSz="913765"/>
            <a:r>
              <a:rPr lang="en-US" altLang="zh-CN" sz="1865" dirty="0">
                <a:solidFill>
                  <a:prstClr val="black"/>
                </a:solidFill>
                <a:latin typeface="微软雅黑" panose="020B0503020204020204" charset="-122"/>
                <a:ea typeface="微软雅黑" panose="020B0503020204020204" charset="-122"/>
              </a:rPr>
              <a:t>1971</a:t>
            </a:r>
            <a:r>
              <a:rPr lang="zh-CN" altLang="en-US" sz="1865" dirty="0">
                <a:solidFill>
                  <a:prstClr val="black"/>
                </a:solidFill>
                <a:latin typeface="微软雅黑" panose="020B0503020204020204" charset="-122"/>
                <a:ea typeface="微软雅黑" panose="020B0503020204020204" charset="-122"/>
              </a:rPr>
              <a:t>年</a:t>
            </a:r>
          </a:p>
        </p:txBody>
      </p:sp>
      <p:sp>
        <p:nvSpPr>
          <p:cNvPr id="29" name="文本框 28"/>
          <p:cNvSpPr txBox="1"/>
          <p:nvPr/>
        </p:nvSpPr>
        <p:spPr>
          <a:xfrm>
            <a:off x="9556925" y="6318241"/>
            <a:ext cx="1744607" cy="379656"/>
          </a:xfrm>
          <a:prstGeom prst="rect">
            <a:avLst/>
          </a:prstGeom>
          <a:noFill/>
        </p:spPr>
        <p:txBody>
          <a:bodyPr wrap="square" rtlCol="0">
            <a:spAutoFit/>
          </a:bodyPr>
          <a:lstStyle/>
          <a:p>
            <a:pPr defTabSz="913765"/>
            <a:r>
              <a:rPr lang="en-US" altLang="zh-CN" sz="1865" dirty="0">
                <a:solidFill>
                  <a:prstClr val="black"/>
                </a:solidFill>
                <a:latin typeface="微软雅黑" panose="020B0503020204020204" charset="-122"/>
                <a:ea typeface="微软雅黑" panose="020B0503020204020204" charset="-122"/>
              </a:rPr>
              <a:t>1994</a:t>
            </a:r>
            <a:r>
              <a:rPr lang="zh-CN" altLang="en-US" sz="1865" dirty="0">
                <a:solidFill>
                  <a:prstClr val="black"/>
                </a:solidFill>
                <a:latin typeface="微软雅黑" panose="020B0503020204020204" charset="-122"/>
                <a:ea typeface="微软雅黑" panose="020B0503020204020204" charset="-122"/>
              </a:rPr>
              <a:t>年</a:t>
            </a:r>
          </a:p>
        </p:txBody>
      </p:sp>
      <p:cxnSp>
        <p:nvCxnSpPr>
          <p:cNvPr id="31" name="直接连接符 30"/>
          <p:cNvCxnSpPr/>
          <p:nvPr/>
        </p:nvCxnSpPr>
        <p:spPr>
          <a:xfrm flipV="1">
            <a:off x="1144766" y="658209"/>
            <a:ext cx="3063941" cy="1"/>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704821" y="992645"/>
            <a:ext cx="3796996" cy="379656"/>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从传统机器学习到深度机器学习</a:t>
            </a:r>
          </a:p>
        </p:txBody>
      </p:sp>
      <p:sp>
        <p:nvSpPr>
          <p:cNvPr id="33" name="文本框 32"/>
          <p:cNvSpPr txBox="1"/>
          <p:nvPr/>
        </p:nvSpPr>
        <p:spPr>
          <a:xfrm>
            <a:off x="4651161" y="1656483"/>
            <a:ext cx="4634179" cy="666977"/>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全球数据量从</a:t>
            </a:r>
            <a:r>
              <a:rPr lang="en-US" altLang="zh-CN" sz="1865" dirty="0">
                <a:solidFill>
                  <a:prstClr val="black"/>
                </a:solidFill>
                <a:latin typeface="微软雅黑" panose="020B0503020204020204" charset="-122"/>
                <a:ea typeface="微软雅黑" panose="020B0503020204020204" charset="-122"/>
              </a:rPr>
              <a:t>2011</a:t>
            </a:r>
            <a:r>
              <a:rPr lang="zh-CN" altLang="en-US" sz="1865" dirty="0">
                <a:solidFill>
                  <a:prstClr val="black"/>
                </a:solidFill>
                <a:latin typeface="微软雅黑" panose="020B0503020204020204" charset="-122"/>
                <a:ea typeface="微软雅黑" panose="020B0503020204020204" charset="-122"/>
              </a:rPr>
              <a:t>年</a:t>
            </a:r>
            <a:r>
              <a:rPr lang="en-US" altLang="zh-CN" sz="1865" dirty="0">
                <a:solidFill>
                  <a:prstClr val="black"/>
                </a:solidFill>
                <a:latin typeface="微软雅黑" panose="020B0503020204020204" charset="-122"/>
                <a:ea typeface="微软雅黑" panose="020B0503020204020204" charset="-122"/>
              </a:rPr>
              <a:t>1.8ZB</a:t>
            </a:r>
            <a:r>
              <a:rPr lang="zh-CN" altLang="en-US" sz="1865" dirty="0">
                <a:solidFill>
                  <a:prstClr val="black"/>
                </a:solidFill>
                <a:latin typeface="微软雅黑" panose="020B0503020204020204" charset="-122"/>
                <a:ea typeface="微软雅黑" panose="020B0503020204020204" charset="-122"/>
              </a:rPr>
              <a:t>到</a:t>
            </a:r>
            <a:r>
              <a:rPr lang="en-US" altLang="zh-CN" sz="1865" dirty="0">
                <a:solidFill>
                  <a:prstClr val="black"/>
                </a:solidFill>
                <a:latin typeface="微软雅黑" panose="020B0503020204020204" charset="-122"/>
                <a:ea typeface="微软雅黑" panose="020B0503020204020204" charset="-122"/>
              </a:rPr>
              <a:t>2020</a:t>
            </a:r>
            <a:r>
              <a:rPr lang="zh-CN" altLang="en-US" sz="1865" dirty="0">
                <a:solidFill>
                  <a:prstClr val="black"/>
                </a:solidFill>
                <a:latin typeface="微软雅黑" panose="020B0503020204020204" charset="-122"/>
                <a:ea typeface="微软雅黑" panose="020B0503020204020204" charset="-122"/>
              </a:rPr>
              <a:t>年预计</a:t>
            </a:r>
            <a:r>
              <a:rPr lang="en-US" altLang="zh-CN" sz="1865" dirty="0">
                <a:solidFill>
                  <a:prstClr val="black"/>
                </a:solidFill>
                <a:latin typeface="微软雅黑" panose="020B0503020204020204" charset="-122"/>
                <a:ea typeface="微软雅黑" panose="020B0503020204020204" charset="-122"/>
              </a:rPr>
              <a:t>40ZB</a:t>
            </a:r>
            <a:r>
              <a:rPr lang="zh-CN" altLang="en-US" sz="1865" dirty="0">
                <a:solidFill>
                  <a:prstClr val="black"/>
                </a:solidFill>
                <a:latin typeface="微软雅黑" panose="020B0503020204020204" charset="-122"/>
                <a:ea typeface="微软雅黑" panose="020B0503020204020204" charset="-122"/>
              </a:rPr>
              <a:t>，年均增长率达到</a:t>
            </a:r>
            <a:r>
              <a:rPr lang="en-US" altLang="zh-CN" sz="1865" dirty="0">
                <a:solidFill>
                  <a:prstClr val="black"/>
                </a:solidFill>
                <a:latin typeface="微软雅黑" panose="020B0503020204020204" charset="-122"/>
                <a:ea typeface="微软雅黑" panose="020B0503020204020204" charset="-122"/>
              </a:rPr>
              <a:t>50%</a:t>
            </a:r>
            <a:endParaRPr lang="zh-CN" altLang="en-US" sz="1865" dirty="0">
              <a:solidFill>
                <a:prstClr val="black"/>
              </a:solidFill>
              <a:latin typeface="微软雅黑" panose="020B0503020204020204" charset="-122"/>
              <a:ea typeface="微软雅黑" panose="020B0503020204020204" charset="-122"/>
            </a:endParaRPr>
          </a:p>
        </p:txBody>
      </p:sp>
      <p:sp>
        <p:nvSpPr>
          <p:cNvPr id="34" name="文本框 33"/>
          <p:cNvSpPr txBox="1"/>
          <p:nvPr/>
        </p:nvSpPr>
        <p:spPr>
          <a:xfrm>
            <a:off x="4651491" y="2591345"/>
            <a:ext cx="2593460" cy="954300"/>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从</a:t>
            </a:r>
            <a:r>
              <a:rPr lang="en-US" altLang="zh-CN" sz="1865" dirty="0">
                <a:solidFill>
                  <a:prstClr val="black"/>
                </a:solidFill>
                <a:latin typeface="微软雅黑" panose="020B0503020204020204" charset="-122"/>
                <a:ea typeface="微软雅黑" panose="020B0503020204020204" charset="-122"/>
              </a:rPr>
              <a:t>4</a:t>
            </a:r>
            <a:r>
              <a:rPr lang="zh-CN" altLang="en-US" sz="1865" dirty="0">
                <a:solidFill>
                  <a:prstClr val="black"/>
                </a:solidFill>
                <a:latin typeface="微软雅黑" panose="020B0503020204020204" charset="-122"/>
                <a:ea typeface="微软雅黑" panose="020B0503020204020204" charset="-122"/>
              </a:rPr>
              <a:t>位到</a:t>
            </a:r>
            <a:r>
              <a:rPr lang="en-US" altLang="zh-CN" sz="1865" dirty="0">
                <a:solidFill>
                  <a:prstClr val="black"/>
                </a:solidFill>
                <a:latin typeface="微软雅黑" panose="020B0503020204020204" charset="-122"/>
                <a:ea typeface="微软雅黑" panose="020B0503020204020204" charset="-122"/>
              </a:rPr>
              <a:t>64</a:t>
            </a:r>
            <a:r>
              <a:rPr lang="zh-CN" altLang="en-US" sz="1865" dirty="0">
                <a:solidFill>
                  <a:prstClr val="black"/>
                </a:solidFill>
                <a:latin typeface="微软雅黑" panose="020B0503020204020204" charset="-122"/>
                <a:ea typeface="微软雅黑" panose="020B0503020204020204" charset="-122"/>
              </a:rPr>
              <a:t>位</a:t>
            </a:r>
            <a:endParaRPr lang="en-US" altLang="zh-CN" sz="1865" dirty="0">
              <a:solidFill>
                <a:prstClr val="black"/>
              </a:solidFill>
              <a:latin typeface="微软雅黑" panose="020B0503020204020204" charset="-122"/>
              <a:ea typeface="微软雅黑" panose="020B0503020204020204" charset="-122"/>
            </a:endParaRPr>
          </a:p>
          <a:p>
            <a:pPr defTabSz="913765"/>
            <a:r>
              <a:rPr lang="zh-CN" altLang="en-US" sz="1865" dirty="0">
                <a:solidFill>
                  <a:prstClr val="black"/>
                </a:solidFill>
                <a:latin typeface="微软雅黑" panose="020B0503020204020204" charset="-122"/>
                <a:ea typeface="微软雅黑" panose="020B0503020204020204" charset="-122"/>
              </a:rPr>
              <a:t>从单核到多核</a:t>
            </a:r>
            <a:endParaRPr lang="en-US" altLang="zh-CN" sz="1865" dirty="0">
              <a:solidFill>
                <a:prstClr val="black"/>
              </a:solidFill>
              <a:latin typeface="微软雅黑" panose="020B0503020204020204" charset="-122"/>
              <a:ea typeface="微软雅黑" panose="020B0503020204020204" charset="-122"/>
            </a:endParaRPr>
          </a:p>
          <a:p>
            <a:pPr defTabSz="913765"/>
            <a:r>
              <a:rPr lang="zh-CN" altLang="en-US" sz="1865" dirty="0">
                <a:solidFill>
                  <a:prstClr val="black"/>
                </a:solidFill>
                <a:latin typeface="微软雅黑" panose="020B0503020204020204" charset="-122"/>
                <a:ea typeface="微软雅黑" panose="020B0503020204020204" charset="-122"/>
              </a:rPr>
              <a:t>从单机到集群</a:t>
            </a:r>
          </a:p>
        </p:txBody>
      </p:sp>
      <p:sp>
        <p:nvSpPr>
          <p:cNvPr id="35" name="文本框 34"/>
          <p:cNvSpPr txBox="1"/>
          <p:nvPr/>
        </p:nvSpPr>
        <p:spPr>
          <a:xfrm>
            <a:off x="4636199" y="3797315"/>
            <a:ext cx="4844339" cy="954300"/>
          </a:xfrm>
          <a:prstGeom prst="rect">
            <a:avLst/>
          </a:prstGeom>
          <a:noFill/>
        </p:spPr>
        <p:txBody>
          <a:bodyPr wrap="square" rtlCol="0">
            <a:spAutoFit/>
          </a:bodyPr>
          <a:lstStyle/>
          <a:p>
            <a:pPr defTabSz="913765"/>
            <a:r>
              <a:rPr lang="zh-CN" altLang="en-US" sz="1865" dirty="0">
                <a:solidFill>
                  <a:prstClr val="black"/>
                </a:solidFill>
                <a:latin typeface="微软雅黑" panose="020B0503020204020204" charset="-122"/>
                <a:ea typeface="微软雅黑" panose="020B0503020204020204" charset="-122"/>
              </a:rPr>
              <a:t>从“人与人”互联到“人与他”互联，再到“物与物”互联，再到“万物”互联，再到“万物”智联</a:t>
            </a:r>
          </a:p>
        </p:txBody>
      </p:sp>
      <p:sp>
        <p:nvSpPr>
          <p:cNvPr id="36" name="文本框 35"/>
          <p:cNvSpPr txBox="1"/>
          <p:nvPr/>
        </p:nvSpPr>
        <p:spPr>
          <a:xfrm>
            <a:off x="115962" y="5559244"/>
            <a:ext cx="2751903" cy="338554"/>
          </a:xfrm>
          <a:prstGeom prst="rect">
            <a:avLst/>
          </a:prstGeom>
          <a:noFill/>
        </p:spPr>
        <p:txBody>
          <a:bodyPr wrap="square" rtlCol="0">
            <a:spAutoFit/>
          </a:bodyPr>
          <a:lstStyle/>
          <a:p>
            <a:pPr defTabSz="913765"/>
            <a:r>
              <a:rPr lang="zh-CN" altLang="en-US" sz="1600" dirty="0">
                <a:solidFill>
                  <a:prstClr val="black"/>
                </a:solidFill>
                <a:latin typeface="微软雅黑" panose="020B0503020204020204" charset="-122"/>
                <a:ea typeface="微软雅黑" panose="020B0503020204020204" charset="-122"/>
              </a:rPr>
              <a:t>第一代晶体管计算机</a:t>
            </a:r>
          </a:p>
        </p:txBody>
      </p:sp>
      <p:sp>
        <p:nvSpPr>
          <p:cNvPr id="37" name="文本框 36"/>
          <p:cNvSpPr txBox="1"/>
          <p:nvPr/>
        </p:nvSpPr>
        <p:spPr>
          <a:xfrm>
            <a:off x="2210620" y="5571413"/>
            <a:ext cx="2072608" cy="338554"/>
          </a:xfrm>
          <a:prstGeom prst="rect">
            <a:avLst/>
          </a:prstGeom>
          <a:noFill/>
        </p:spPr>
        <p:txBody>
          <a:bodyPr wrap="square" rtlCol="0">
            <a:spAutoFit/>
          </a:bodyPr>
          <a:lstStyle/>
          <a:p>
            <a:pPr defTabSz="913765"/>
            <a:r>
              <a:rPr lang="zh-CN" altLang="en-US" sz="1600" dirty="0">
                <a:solidFill>
                  <a:prstClr val="black"/>
                </a:solidFill>
                <a:latin typeface="微软雅黑" panose="020B0503020204020204" charset="-122"/>
                <a:ea typeface="微软雅黑" panose="020B0503020204020204" charset="-122"/>
              </a:rPr>
              <a:t>第</a:t>
            </a:r>
            <a:r>
              <a:rPr lang="en-US" altLang="zh-CN" sz="1600" dirty="0">
                <a:solidFill>
                  <a:prstClr val="black"/>
                </a:solidFill>
                <a:latin typeface="微软雅黑" panose="020B0503020204020204" charset="-122"/>
                <a:ea typeface="微软雅黑" panose="020B0503020204020204" charset="-122"/>
              </a:rPr>
              <a:t>2</a:t>
            </a:r>
            <a:r>
              <a:rPr lang="zh-CN" altLang="en-US" sz="1600" dirty="0">
                <a:solidFill>
                  <a:prstClr val="black"/>
                </a:solidFill>
                <a:latin typeface="微软雅黑" panose="020B0503020204020204" charset="-122"/>
                <a:ea typeface="微软雅黑" panose="020B0503020204020204" charset="-122"/>
              </a:rPr>
              <a:t>代晶体管计算机</a:t>
            </a:r>
          </a:p>
        </p:txBody>
      </p:sp>
      <p:sp>
        <p:nvSpPr>
          <p:cNvPr id="38" name="文本框 37"/>
          <p:cNvSpPr txBox="1"/>
          <p:nvPr/>
        </p:nvSpPr>
        <p:spPr>
          <a:xfrm>
            <a:off x="4266610" y="5561750"/>
            <a:ext cx="2282049" cy="338554"/>
          </a:xfrm>
          <a:prstGeom prst="rect">
            <a:avLst/>
          </a:prstGeom>
          <a:noFill/>
        </p:spPr>
        <p:txBody>
          <a:bodyPr wrap="square" rtlCol="0">
            <a:spAutoFit/>
          </a:bodyPr>
          <a:lstStyle/>
          <a:p>
            <a:pPr defTabSz="913765"/>
            <a:r>
              <a:rPr lang="zh-CN" altLang="en-US" sz="1600" dirty="0">
                <a:solidFill>
                  <a:prstClr val="black"/>
                </a:solidFill>
                <a:latin typeface="微软雅黑" panose="020B0503020204020204" charset="-122"/>
                <a:ea typeface="微软雅黑" panose="020B0503020204020204" charset="-122"/>
              </a:rPr>
              <a:t>第</a:t>
            </a:r>
            <a:r>
              <a:rPr lang="en-US" altLang="zh-CN" sz="1600" dirty="0">
                <a:solidFill>
                  <a:prstClr val="black"/>
                </a:solidFill>
                <a:latin typeface="微软雅黑" panose="020B0503020204020204" charset="-122"/>
                <a:ea typeface="微软雅黑" panose="020B0503020204020204" charset="-122"/>
              </a:rPr>
              <a:t>3</a:t>
            </a:r>
            <a:r>
              <a:rPr lang="zh-CN" altLang="en-US" sz="1600" dirty="0">
                <a:solidFill>
                  <a:prstClr val="black"/>
                </a:solidFill>
                <a:latin typeface="微软雅黑" panose="020B0503020204020204" charset="-122"/>
                <a:ea typeface="微软雅黑" panose="020B0503020204020204" charset="-122"/>
              </a:rPr>
              <a:t>代集成电路计算机</a:t>
            </a:r>
          </a:p>
        </p:txBody>
      </p:sp>
      <p:sp>
        <p:nvSpPr>
          <p:cNvPr id="39" name="文本框 38"/>
          <p:cNvSpPr txBox="1"/>
          <p:nvPr/>
        </p:nvSpPr>
        <p:spPr>
          <a:xfrm>
            <a:off x="6427731" y="5591397"/>
            <a:ext cx="3091651" cy="338554"/>
          </a:xfrm>
          <a:prstGeom prst="rect">
            <a:avLst/>
          </a:prstGeom>
          <a:noFill/>
        </p:spPr>
        <p:txBody>
          <a:bodyPr wrap="square" rtlCol="0">
            <a:spAutoFit/>
          </a:bodyPr>
          <a:lstStyle/>
          <a:p>
            <a:pPr defTabSz="913765"/>
            <a:r>
              <a:rPr lang="zh-CN" altLang="en-US" sz="1600" dirty="0">
                <a:solidFill>
                  <a:prstClr val="black"/>
                </a:solidFill>
                <a:latin typeface="微软雅黑" panose="020B0503020204020204" charset="-122"/>
                <a:ea typeface="微软雅黑" panose="020B0503020204020204" charset="-122"/>
              </a:rPr>
              <a:t>第</a:t>
            </a:r>
            <a:r>
              <a:rPr lang="en-US" altLang="zh-CN" sz="1600" dirty="0">
                <a:solidFill>
                  <a:prstClr val="black"/>
                </a:solidFill>
                <a:latin typeface="微软雅黑" panose="020B0503020204020204" charset="-122"/>
                <a:ea typeface="微软雅黑" panose="020B0503020204020204" charset="-122"/>
              </a:rPr>
              <a:t>4</a:t>
            </a:r>
            <a:r>
              <a:rPr lang="zh-CN" altLang="en-US" sz="1600" dirty="0">
                <a:solidFill>
                  <a:prstClr val="black"/>
                </a:solidFill>
                <a:latin typeface="微软雅黑" panose="020B0503020204020204" charset="-122"/>
                <a:ea typeface="微软雅黑" panose="020B0503020204020204" charset="-122"/>
              </a:rPr>
              <a:t>代大规模集成电路计算机</a:t>
            </a:r>
          </a:p>
        </p:txBody>
      </p:sp>
      <p:sp>
        <p:nvSpPr>
          <p:cNvPr id="40" name="文本框 39"/>
          <p:cNvSpPr txBox="1"/>
          <p:nvPr/>
        </p:nvSpPr>
        <p:spPr>
          <a:xfrm>
            <a:off x="9149989" y="5561750"/>
            <a:ext cx="3042012" cy="338554"/>
          </a:xfrm>
          <a:prstGeom prst="rect">
            <a:avLst/>
          </a:prstGeom>
          <a:noFill/>
        </p:spPr>
        <p:txBody>
          <a:bodyPr wrap="square" rtlCol="0">
            <a:spAutoFit/>
          </a:bodyPr>
          <a:lstStyle/>
          <a:p>
            <a:pPr defTabSz="913765"/>
            <a:r>
              <a:rPr lang="zh-CN" altLang="en-US" sz="1600" dirty="0">
                <a:solidFill>
                  <a:prstClr val="black"/>
                </a:solidFill>
                <a:latin typeface="微软雅黑" panose="020B0503020204020204" charset="-122"/>
                <a:ea typeface="微软雅黑" panose="020B0503020204020204" charset="-122"/>
              </a:rPr>
              <a:t>巨大规模集成电路计算机</a:t>
            </a:r>
          </a:p>
        </p:txBody>
      </p:sp>
      <p:sp>
        <p:nvSpPr>
          <p:cNvPr id="9" name="文本框 8"/>
          <p:cNvSpPr txBox="1"/>
          <p:nvPr/>
        </p:nvSpPr>
        <p:spPr>
          <a:xfrm>
            <a:off x="220061" y="1236733"/>
            <a:ext cx="677108" cy="3785652"/>
          </a:xfrm>
          <a:prstGeom prst="rect">
            <a:avLst/>
          </a:prstGeom>
          <a:noFill/>
        </p:spPr>
        <p:txBody>
          <a:bodyPr vert="eaVert" wrap="none" rtlCol="0">
            <a:spAutoFit/>
          </a:bodyPr>
          <a:lstStyle/>
          <a:p>
            <a:pPr defTabSz="913765"/>
            <a:r>
              <a:rPr lang="zh-CN" altLang="en-US" sz="3200" dirty="0">
                <a:solidFill>
                  <a:srgbClr val="C00000"/>
                </a:solidFill>
                <a:latin typeface="微软雅黑" panose="020B0503020204020204" charset="-122"/>
                <a:ea typeface="微软雅黑" panose="020B0503020204020204" charset="-122"/>
              </a:rPr>
              <a:t>计算机是人脑的延伸</a:t>
            </a:r>
          </a:p>
        </p:txBody>
      </p:sp>
      <p:sp>
        <p:nvSpPr>
          <p:cNvPr id="41" name="标题 1"/>
          <p:cNvSpPr txBox="1">
            <a:spLocks/>
          </p:cNvSpPr>
          <p:nvPr/>
        </p:nvSpPr>
        <p:spPr>
          <a:xfrm>
            <a:off x="720860" y="204788"/>
            <a:ext cx="99568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defTabSz="913765"/>
            <a:r>
              <a:rPr lang="zh-CN" altLang="en-US" b="1" dirty="0">
                <a:latin typeface="Times New Roman" panose="02020603050405020304" pitchFamily="18" charset="0"/>
                <a:cs typeface="Times New Roman" panose="02020603050405020304" pitchFamily="18" charset="0"/>
              </a:rPr>
              <a:t>为什么要研究人工智能</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sym typeface="+mn-lt"/>
              </a:rPr>
              <a:t>新技术引领时代变迁</a:t>
            </a:r>
          </a:p>
        </p:txBody>
      </p:sp>
    </p:spTree>
    <p:extLst>
      <p:ext uri="{BB962C8B-B14F-4D97-AF65-F5344CB8AC3E}">
        <p14:creationId xmlns:p14="http://schemas.microsoft.com/office/powerpoint/2010/main" val="380064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797718" y="421423"/>
            <a:ext cx="7613650" cy="1143000"/>
          </a:xfrm>
        </p:spPr>
        <p:txBody>
          <a:bodyPr>
            <a:normAutofit/>
          </a:bodyPr>
          <a:lstStyle/>
          <a:p>
            <a:r>
              <a:rPr lang="zh-CN" altLang="en-US" b="1" dirty="0">
                <a:latin typeface="Times New Roman" panose="02020603050405020304" pitchFamily="18" charset="0"/>
                <a:cs typeface="Times New Roman" panose="02020603050405020304" pitchFamily="18" charset="0"/>
              </a:rPr>
              <a:t>为什么要研究人工智能</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日常工作生活</a:t>
            </a:r>
            <a:endParaRPr lang="en-US" altLang="zh-CN" b="1" dirty="0">
              <a:latin typeface="Times New Roman" panose="02020603050405020304" pitchFamily="18" charset="0"/>
              <a:cs typeface="Times New Roman" panose="02020603050405020304" pitchFamily="18" charset="0"/>
            </a:endParaRPr>
          </a:p>
        </p:txBody>
      </p:sp>
      <p:pic>
        <p:nvPicPr>
          <p:cNvPr id="18435" name="Picture 3" descr="honda"/>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929513" y="2279650"/>
            <a:ext cx="2593975" cy="3549650"/>
          </a:xfrm>
          <a:noFill/>
        </p:spPr>
      </p:pic>
      <p:pic>
        <p:nvPicPr>
          <p:cNvPr id="18436" name="Picture 4" descr="rover_thum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172" y="1897069"/>
            <a:ext cx="23336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goog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5268" y="2318714"/>
            <a:ext cx="1524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yaho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469" y="3080715"/>
            <a:ext cx="16795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 Box 7"/>
          <p:cNvSpPr txBox="1">
            <a:spLocks noChangeArrowheads="1"/>
          </p:cNvSpPr>
          <p:nvPr/>
        </p:nvSpPr>
        <p:spPr bwMode="auto">
          <a:xfrm>
            <a:off x="9535869" y="3740884"/>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t>Search engines</a:t>
            </a:r>
          </a:p>
        </p:txBody>
      </p:sp>
      <p:sp>
        <p:nvSpPr>
          <p:cNvPr id="18440" name="Text Box 8"/>
          <p:cNvSpPr txBox="1">
            <a:spLocks noChangeArrowheads="1"/>
          </p:cNvSpPr>
          <p:nvPr/>
        </p:nvSpPr>
        <p:spPr bwMode="auto">
          <a:xfrm>
            <a:off x="1534970" y="5947352"/>
            <a:ext cx="91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t>Labor</a:t>
            </a:r>
          </a:p>
        </p:txBody>
      </p:sp>
      <p:sp>
        <p:nvSpPr>
          <p:cNvPr id="18441" name="Text Box 9"/>
          <p:cNvSpPr txBox="1">
            <a:spLocks noChangeArrowheads="1"/>
          </p:cNvSpPr>
          <p:nvPr/>
        </p:nvSpPr>
        <p:spPr bwMode="auto">
          <a:xfrm>
            <a:off x="6827525" y="2766392"/>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t>Science</a:t>
            </a:r>
          </a:p>
        </p:txBody>
      </p:sp>
      <p:pic>
        <p:nvPicPr>
          <p:cNvPr id="18442" name="Picture 10" descr="medic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3168" y="3900063"/>
            <a:ext cx="8461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 Box 11"/>
          <p:cNvSpPr txBox="1">
            <a:spLocks noChangeArrowheads="1"/>
          </p:cNvSpPr>
          <p:nvPr/>
        </p:nvSpPr>
        <p:spPr bwMode="auto">
          <a:xfrm>
            <a:off x="7838538" y="4998303"/>
            <a:ext cx="1430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t>Medicine/</a:t>
            </a:r>
          </a:p>
          <a:p>
            <a:pPr>
              <a:spcBef>
                <a:spcPct val="0"/>
              </a:spcBef>
              <a:buFontTx/>
              <a:buNone/>
            </a:pPr>
            <a:r>
              <a:rPr lang="en-US" altLang="zh-CN" sz="2400" dirty="0"/>
              <a:t>Diagnosis</a:t>
            </a:r>
          </a:p>
        </p:txBody>
      </p:sp>
      <p:pic>
        <p:nvPicPr>
          <p:cNvPr id="18444" name="Picture 12" descr="miele_1918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3213" y="4270375"/>
            <a:ext cx="130175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3" descr="vacuum"/>
          <p:cNvPicPr>
            <a:picLocks noChangeAspect="1"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19767" y="5337752"/>
            <a:ext cx="13716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7" name="Text Box 15"/>
          <p:cNvSpPr txBox="1">
            <a:spLocks noChangeArrowheads="1"/>
          </p:cNvSpPr>
          <p:nvPr/>
        </p:nvSpPr>
        <p:spPr bwMode="auto">
          <a:xfrm>
            <a:off x="4604543" y="6267436"/>
            <a:ext cx="1554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t>Appliances</a:t>
            </a:r>
          </a:p>
        </p:txBody>
      </p:sp>
      <p:sp>
        <p:nvSpPr>
          <p:cNvPr id="18448" name="Text Box 16"/>
          <p:cNvSpPr txBox="1">
            <a:spLocks noChangeArrowheads="1"/>
          </p:cNvSpPr>
          <p:nvPr/>
        </p:nvSpPr>
        <p:spPr bwMode="auto">
          <a:xfrm>
            <a:off x="9002469" y="6131502"/>
            <a:ext cx="1752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dirty="0">
                <a:solidFill>
                  <a:srgbClr val="FF0000"/>
                </a:solidFill>
                <a:effectLst>
                  <a:outerShdw blurRad="38100" dist="38100" dir="2700000" algn="tl">
                    <a:srgbClr val="000000">
                      <a:alpha val="43137"/>
                    </a:srgbClr>
                  </a:outerShdw>
                </a:effectLst>
              </a:rPr>
              <a:t>What else?</a:t>
            </a:r>
          </a:p>
        </p:txBody>
      </p:sp>
      <p:pic>
        <p:nvPicPr>
          <p:cNvPr id="17" name="图片 38"/>
          <p:cNvPicPr>
            <a:picLocks noChangeAspect="1" noChangeArrowheads="1"/>
          </p:cNvPicPr>
          <p:nvPr/>
        </p:nvPicPr>
        <p:blipFill>
          <a:blip r:embed="rId10" cstate="print"/>
          <a:srcRect/>
          <a:stretch>
            <a:fillRect/>
          </a:stretch>
        </p:blipFill>
        <p:spPr>
          <a:xfrm>
            <a:off x="5600194" y="4198084"/>
            <a:ext cx="1982346" cy="1154012"/>
          </a:xfrm>
          <a:prstGeom prst="rect">
            <a:avLst/>
          </a:prstGeom>
          <a:noFill/>
          <a:ln w="9525">
            <a:noFill/>
            <a:miter lim="800000"/>
            <a:headEnd/>
            <a:tailEnd/>
          </a:ln>
        </p:spPr>
      </p:pic>
    </p:spTree>
    <p:extLst>
      <p:ext uri="{BB962C8B-B14F-4D97-AF65-F5344CB8AC3E}">
        <p14:creationId xmlns:p14="http://schemas.microsoft.com/office/powerpoint/2010/main" val="3133988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300" y="477838"/>
            <a:ext cx="9956800" cy="1143000"/>
          </a:xfrm>
        </p:spPr>
        <p:txBody>
          <a:bodyPr/>
          <a:lstStyle/>
          <a:p>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为什么要研究人工智能</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b="1" dirty="0">
                <a:effectLst>
                  <a:outerShdw blurRad="38100" dist="38100" dir="2700000" algn="tl">
                    <a:srgbClr val="000000">
                      <a:alpha val="43137"/>
                    </a:srgbClr>
                  </a:outerShdw>
                </a:effectLst>
              </a:rPr>
              <a:t>AI</a:t>
            </a:r>
            <a:r>
              <a:rPr lang="zh-CN" altLang="en-US" b="1" dirty="0">
                <a:effectLst>
                  <a:outerShdw blurRad="38100" dist="38100" dir="2700000" algn="tl">
                    <a:srgbClr val="000000">
                      <a:alpha val="43137"/>
                    </a:srgbClr>
                  </a:outerShdw>
                </a:effectLst>
              </a:rPr>
              <a:t>正迎来最好历史发展机遇</a:t>
            </a:r>
          </a:p>
        </p:txBody>
      </p:sp>
      <p:sp>
        <p:nvSpPr>
          <p:cNvPr id="3" name="内容占位符 2"/>
          <p:cNvSpPr>
            <a:spLocks noGrp="1"/>
          </p:cNvSpPr>
          <p:nvPr>
            <p:ph sz="quarter" idx="1"/>
          </p:nvPr>
        </p:nvSpPr>
        <p:spPr>
          <a:xfrm>
            <a:off x="838200" y="2187574"/>
            <a:ext cx="10515600" cy="4351338"/>
          </a:xfrm>
        </p:spPr>
        <p:txBody>
          <a:bodyPr/>
          <a:lstStyle/>
          <a:p>
            <a:r>
              <a:rPr lang="en-US" altLang="zh-CN" sz="2800" b="1" dirty="0"/>
              <a:t>2017.07.08 </a:t>
            </a:r>
            <a:r>
              <a:rPr lang="zh-CN" altLang="en-US" sz="2800" b="1" dirty="0"/>
              <a:t>国家新一代人工智能发展规划</a:t>
            </a:r>
            <a:endParaRPr lang="en-US" altLang="zh-CN" sz="2800" b="1" dirty="0"/>
          </a:p>
          <a:p>
            <a:endParaRPr lang="en-US" altLang="zh-CN" sz="2800" b="1" dirty="0"/>
          </a:p>
          <a:p>
            <a:r>
              <a:rPr lang="en-US" altLang="zh-CN" sz="2800" b="1" dirty="0"/>
              <a:t>2017.10.08 </a:t>
            </a:r>
            <a:r>
              <a:rPr lang="zh-CN" altLang="en-US" sz="2800" b="1" dirty="0"/>
              <a:t>人工智能写入“十九大”报告</a:t>
            </a:r>
            <a:endParaRPr lang="en-US" altLang="zh-CN" sz="2800" b="1" dirty="0"/>
          </a:p>
          <a:p>
            <a:endParaRPr lang="en-US" altLang="zh-CN" sz="2800" b="1" dirty="0"/>
          </a:p>
          <a:p>
            <a:r>
              <a:rPr lang="zh-CN" altLang="en-US" sz="2800" b="1" dirty="0"/>
              <a:t>人工智能的发展已上升为</a:t>
            </a:r>
            <a:r>
              <a:rPr lang="zh-CN" altLang="en-US" sz="2800" b="1" dirty="0">
                <a:solidFill>
                  <a:srgbClr val="FF0000"/>
                </a:solidFill>
              </a:rPr>
              <a:t>国家战略</a:t>
            </a:r>
            <a:endParaRPr lang="en-US" altLang="zh-CN" sz="2800" b="1" dirty="0">
              <a:solidFill>
                <a:srgbClr val="FF0000"/>
              </a:solidFill>
            </a:endParaRPr>
          </a:p>
          <a:p>
            <a:endParaRPr lang="en-US" altLang="zh-CN" sz="2800" b="1" dirty="0"/>
          </a:p>
          <a:p>
            <a:r>
              <a:rPr lang="zh-CN" altLang="en-US" sz="2800" b="1" dirty="0"/>
              <a:t>人工智能迎来了</a:t>
            </a:r>
            <a:r>
              <a:rPr lang="zh-CN" altLang="en-US" sz="2800" b="1" dirty="0">
                <a:solidFill>
                  <a:srgbClr val="FF0000"/>
                </a:solidFill>
              </a:rPr>
              <a:t>最好的历史机遇</a:t>
            </a:r>
            <a:endParaRPr lang="en-US" altLang="zh-CN" sz="2800" b="1" dirty="0">
              <a:solidFill>
                <a:srgbClr val="FF0000"/>
              </a:solidFill>
            </a:endParaRPr>
          </a:p>
          <a:p>
            <a:endParaRPr lang="en-US" altLang="zh-CN" dirty="0"/>
          </a:p>
          <a:p>
            <a:pPr marL="0" indent="0">
              <a:buNone/>
            </a:pPr>
            <a:endParaRPr lang="zh-CN" altLang="en-US" dirty="0"/>
          </a:p>
        </p:txBody>
      </p:sp>
      <p:sp>
        <p:nvSpPr>
          <p:cNvPr id="5" name="灯片编号占位符 4"/>
          <p:cNvSpPr>
            <a:spLocks noGrp="1"/>
          </p:cNvSpPr>
          <p:nvPr>
            <p:ph type="sldNum" sz="quarter" idx="15"/>
          </p:nvPr>
        </p:nvSpPr>
        <p:spPr/>
        <p:txBody>
          <a:bodyPr/>
          <a:lstStyle/>
          <a:p>
            <a:pPr>
              <a:defRPr/>
            </a:pPr>
            <a:fld id="{2DD9482A-3D2D-4244-B45B-4D0BCC81DD2A}" type="slidenum">
              <a:rPr lang="en-US" altLang="zh-CN" smtClean="0">
                <a:solidFill>
                  <a:srgbClr val="000000"/>
                </a:solidFill>
              </a:rPr>
              <a:pPr>
                <a:defRPr/>
              </a:pPr>
              <a:t>17</a:t>
            </a:fld>
            <a:endParaRPr lang="en-US" altLang="zh-CN">
              <a:solidFill>
                <a:srgbClr val="000000"/>
              </a:solidFill>
            </a:endParaRPr>
          </a:p>
        </p:txBody>
      </p:sp>
      <p:sp>
        <p:nvSpPr>
          <p:cNvPr id="4" name="页脚占位符 3"/>
          <p:cNvSpPr>
            <a:spLocks noGrp="1"/>
          </p:cNvSpPr>
          <p:nvPr>
            <p:ph type="ftr" sz="quarter" idx="16"/>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2461380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838200" y="2288080"/>
            <a:ext cx="10274300" cy="4351338"/>
          </a:xfrm>
        </p:spPr>
        <p:txBody>
          <a:bodyPr>
            <a:normAutofit/>
          </a:bodyPr>
          <a:lstStyle/>
          <a:p>
            <a:r>
              <a:rPr lang="en-US" altLang="zh-CN" sz="2800" b="1" dirty="0"/>
              <a:t>2017.11</a:t>
            </a:r>
            <a:r>
              <a:rPr lang="zh-CN" altLang="en-US" sz="2800" b="1" dirty="0"/>
              <a:t>，上海市推动新一代人工智能发展实施意见</a:t>
            </a:r>
            <a:endParaRPr lang="en-US" altLang="zh-CN" sz="2800" b="1" dirty="0"/>
          </a:p>
          <a:p>
            <a:pPr>
              <a:buFont typeface="Wingdings" panose="05000000000000000000" pitchFamily="2" charset="2"/>
              <a:buChar char="p"/>
            </a:pPr>
            <a:endParaRPr lang="en-US" altLang="zh-CN" sz="2800" b="1" dirty="0"/>
          </a:p>
          <a:p>
            <a:r>
              <a:rPr lang="en-US" altLang="zh-CN" sz="2800" b="1" dirty="0"/>
              <a:t>2017.11</a:t>
            </a:r>
            <a:r>
              <a:rPr lang="zh-CN" altLang="en-US" sz="2800" b="1" dirty="0"/>
              <a:t>，科技部召开新一代人工智能发展规划暨重大科技项目启动会</a:t>
            </a:r>
            <a:endParaRPr lang="en-US" altLang="zh-CN" sz="2800" b="1" dirty="0"/>
          </a:p>
          <a:p>
            <a:pPr>
              <a:buFont typeface="Wingdings" panose="05000000000000000000" pitchFamily="2" charset="2"/>
              <a:buChar char="p"/>
            </a:pPr>
            <a:endParaRPr lang="en-US" altLang="zh-CN" sz="2800" b="1" dirty="0"/>
          </a:p>
          <a:p>
            <a:r>
              <a:rPr lang="en-US" altLang="zh-CN" sz="2800" b="1" dirty="0"/>
              <a:t>2018.04</a:t>
            </a:r>
            <a:r>
              <a:rPr lang="zh-CN" altLang="en-US" sz="2800" b="1" dirty="0"/>
              <a:t>，教育部关于印发</a:t>
            </a:r>
            <a:r>
              <a:rPr lang="en-US" altLang="zh-CN" sz="2800" b="1" dirty="0"/>
              <a:t>《</a:t>
            </a:r>
            <a:r>
              <a:rPr lang="zh-CN" altLang="en-US" sz="2800" b="1" dirty="0"/>
              <a:t>高等学校人工智能创新行动计划</a:t>
            </a:r>
            <a:r>
              <a:rPr lang="en-US" altLang="zh-CN" sz="2800" b="1" dirty="0"/>
              <a:t>》</a:t>
            </a:r>
            <a:endParaRPr lang="zh-CN" altLang="en-US" sz="2800" b="1" dirty="0"/>
          </a:p>
        </p:txBody>
      </p:sp>
      <p:sp>
        <p:nvSpPr>
          <p:cNvPr id="5" name="灯片编号占位符 4"/>
          <p:cNvSpPr>
            <a:spLocks noGrp="1"/>
          </p:cNvSpPr>
          <p:nvPr>
            <p:ph type="sldNum" sz="quarter" idx="15"/>
          </p:nvPr>
        </p:nvSpPr>
        <p:spPr/>
        <p:txBody>
          <a:bodyPr/>
          <a:lstStyle/>
          <a:p>
            <a:pPr>
              <a:defRPr/>
            </a:pPr>
            <a:fld id="{2DD9482A-3D2D-4244-B45B-4D0BCC81DD2A}" type="slidenum">
              <a:rPr lang="en-US" altLang="zh-CN" smtClean="0">
                <a:solidFill>
                  <a:srgbClr val="000000"/>
                </a:solidFill>
              </a:rPr>
              <a:pPr>
                <a:defRPr/>
              </a:pPr>
              <a:t>18</a:t>
            </a:fld>
            <a:endParaRPr lang="en-US" altLang="zh-CN">
              <a:solidFill>
                <a:srgbClr val="000000"/>
              </a:solidFill>
            </a:endParaRPr>
          </a:p>
        </p:txBody>
      </p:sp>
      <p:sp>
        <p:nvSpPr>
          <p:cNvPr id="4" name="页脚占位符 3"/>
          <p:cNvSpPr>
            <a:spLocks noGrp="1"/>
          </p:cNvSpPr>
          <p:nvPr>
            <p:ph type="ftr" sz="quarter" idx="16"/>
          </p:nvPr>
        </p:nvSpPr>
        <p:spPr/>
        <p:txBody>
          <a:bodyPr/>
          <a:lstStyle/>
          <a:p>
            <a:pPr>
              <a:defRPr/>
            </a:pPr>
            <a:endParaRPr lang="en-US" altLang="zh-CN">
              <a:solidFill>
                <a:srgbClr val="000000"/>
              </a:solidFill>
            </a:endParaRPr>
          </a:p>
        </p:txBody>
      </p:sp>
      <p:sp>
        <p:nvSpPr>
          <p:cNvPr id="7" name="标题 1"/>
          <p:cNvSpPr>
            <a:spLocks noGrp="1"/>
          </p:cNvSpPr>
          <p:nvPr>
            <p:ph type="title"/>
          </p:nvPr>
        </p:nvSpPr>
        <p:spPr>
          <a:xfrm>
            <a:off x="241300" y="477838"/>
            <a:ext cx="9956800" cy="1143000"/>
          </a:xfrm>
        </p:spPr>
        <p:txBody>
          <a:bodyPr/>
          <a:lstStyle/>
          <a:p>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为什么要研究人工智能</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b="1" dirty="0">
                <a:effectLst>
                  <a:outerShdw blurRad="38100" dist="38100" dir="2700000" algn="tl">
                    <a:srgbClr val="000000">
                      <a:alpha val="43137"/>
                    </a:srgbClr>
                  </a:outerShdw>
                </a:effectLst>
              </a:rPr>
              <a:t>AI</a:t>
            </a:r>
            <a:r>
              <a:rPr lang="zh-CN" altLang="en-US" b="1" dirty="0">
                <a:effectLst>
                  <a:outerShdw blurRad="38100" dist="38100" dir="2700000" algn="tl">
                    <a:srgbClr val="000000">
                      <a:alpha val="43137"/>
                    </a:srgbClr>
                  </a:outerShdw>
                </a:effectLst>
              </a:rPr>
              <a:t>正迎来最好历史发展机遇</a:t>
            </a:r>
          </a:p>
        </p:txBody>
      </p:sp>
    </p:spTree>
    <p:extLst>
      <p:ext uri="{BB962C8B-B14F-4D97-AF65-F5344CB8AC3E}">
        <p14:creationId xmlns:p14="http://schemas.microsoft.com/office/powerpoint/2010/main" val="3082021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effectLst>
                  <a:outerShdw blurRad="38100" dist="38100" dir="2700000" algn="tl">
                    <a:srgbClr val="000000">
                      <a:alpha val="43137"/>
                    </a:srgbClr>
                  </a:outerShdw>
                </a:effectLst>
              </a:rPr>
              <a:t>目录</a:t>
            </a:r>
          </a:p>
        </p:txBody>
      </p:sp>
      <p:sp>
        <p:nvSpPr>
          <p:cNvPr id="3" name="内容占位符 2"/>
          <p:cNvSpPr>
            <a:spLocks noGrp="1"/>
          </p:cNvSpPr>
          <p:nvPr>
            <p:ph sz="quarter" idx="1"/>
          </p:nvPr>
        </p:nvSpPr>
        <p:spPr>
          <a:xfrm>
            <a:off x="819150" y="2031711"/>
            <a:ext cx="10515600" cy="4351338"/>
          </a:xfrm>
        </p:spPr>
        <p:txBody>
          <a:bodyPr>
            <a:normAutofit fontScale="77500" lnSpcReduction="20000"/>
          </a:bodyPr>
          <a:lstStyle/>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为什么要研究人工智能</a:t>
            </a:r>
            <a:r>
              <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nSpc>
                <a:spcPct val="200000"/>
              </a:lnSpc>
              <a:spcBef>
                <a:spcPts val="0"/>
              </a:spcBef>
              <a:defRPr/>
            </a:pPr>
            <a:r>
              <a:rPr lang="zh-C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endParaRPr lang="en-US" altLang="zh-CN"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人工智能发展历史</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人工智能最新发展水平</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AI</a:t>
            </a:r>
            <a:r>
              <a:rPr lang="zh-CN" altLang="en-US"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比赛、学术组织、会议、重要刊物</a:t>
            </a:r>
            <a:endPar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12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560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effectLst>
                  <a:outerShdw blurRad="38100" dist="38100" dir="2700000" algn="tl">
                    <a:srgbClr val="000000">
                      <a:alpha val="43137"/>
                    </a:srgbClr>
                  </a:outerShdw>
                </a:effectLst>
              </a:rPr>
              <a:t>目录</a:t>
            </a:r>
          </a:p>
        </p:txBody>
      </p:sp>
      <p:sp>
        <p:nvSpPr>
          <p:cNvPr id="3" name="内容占位符 2"/>
          <p:cNvSpPr>
            <a:spLocks noGrp="1"/>
          </p:cNvSpPr>
          <p:nvPr>
            <p:ph sz="quarter" idx="1"/>
          </p:nvPr>
        </p:nvSpPr>
        <p:spPr>
          <a:xfrm>
            <a:off x="819150" y="2031711"/>
            <a:ext cx="10515600" cy="4351338"/>
          </a:xfrm>
        </p:spPr>
        <p:txBody>
          <a:bodyPr>
            <a:normAutofit fontScale="77500" lnSpcReduction="20000"/>
          </a:bodyPr>
          <a:lstStyle/>
          <a:p>
            <a:pPr>
              <a:lnSpc>
                <a:spcPct val="200000"/>
              </a:lnSpc>
              <a:spcBef>
                <a:spcPts val="0"/>
              </a:spcBef>
              <a:defRPr/>
            </a:pPr>
            <a:r>
              <a:rPr lang="zh-C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en-US" altLang="zh-CN"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为什么要研究人工智能</a:t>
            </a:r>
            <a:r>
              <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人工智能发展历史</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人工智能最新发展水平</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AI</a:t>
            </a:r>
            <a:r>
              <a:rPr lang="zh-CN" altLang="en-US"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比赛、学术组织、会议、重要刊物</a:t>
            </a:r>
            <a:endPar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12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202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446088"/>
            <a:ext cx="9956800" cy="1143000"/>
          </a:xfrm>
        </p:spPr>
        <p:txBody>
          <a:bodyPr>
            <a:normAutofit/>
          </a:body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p>
        </p:txBody>
      </p:sp>
      <p:sp>
        <p:nvSpPr>
          <p:cNvPr id="4" name="TextBox 3"/>
          <p:cNvSpPr txBox="1"/>
          <p:nvPr/>
        </p:nvSpPr>
        <p:spPr>
          <a:xfrm>
            <a:off x="571500" y="2082800"/>
            <a:ext cx="6311900" cy="4339650"/>
          </a:xfrm>
          <a:prstGeom prst="rect">
            <a:avLst/>
          </a:prstGeom>
          <a:noFill/>
        </p:spPr>
        <p:txBody>
          <a:bodyPr wrap="square" rtlCol="0">
            <a:spAutoFit/>
          </a:bodyPr>
          <a:lstStyle/>
          <a:p>
            <a:pPr>
              <a:lnSpc>
                <a:spcPct val="200000"/>
              </a:lnSpc>
            </a:pPr>
            <a:r>
              <a:rPr lang="en-US" altLang="zh-CN" sz="2400" b="1" dirty="0">
                <a:latin typeface="+mn-ea"/>
              </a:rPr>
              <a:t>1.</a:t>
            </a:r>
            <a:r>
              <a:rPr lang="zh-CN" altLang="en-US" sz="2400" b="1" dirty="0">
                <a:latin typeface="+mn-ea"/>
              </a:rPr>
              <a:t>人工智能是一门交叉学科。</a:t>
            </a:r>
            <a:br>
              <a:rPr lang="zh-CN" altLang="en-US" sz="2400" b="1" dirty="0">
                <a:latin typeface="+mn-ea"/>
              </a:rPr>
            </a:br>
            <a:r>
              <a:rPr lang="en-US" altLang="zh-CN" sz="2400" b="1" dirty="0">
                <a:latin typeface="+mn-ea"/>
              </a:rPr>
              <a:t>2.</a:t>
            </a:r>
            <a:r>
              <a:rPr lang="zh-CN" altLang="en-US" sz="2400" b="1" dirty="0">
                <a:latin typeface="+mn-ea"/>
              </a:rPr>
              <a:t>目前还没有统一的定义。</a:t>
            </a:r>
            <a:br>
              <a:rPr lang="zh-CN" altLang="en-US" sz="2400" b="1" dirty="0">
                <a:latin typeface="+mn-ea"/>
              </a:rPr>
            </a:br>
            <a:r>
              <a:rPr lang="en-US" altLang="zh-CN" sz="2400" b="1" dirty="0">
                <a:latin typeface="+mn-ea"/>
              </a:rPr>
              <a:t>3.</a:t>
            </a:r>
            <a:r>
              <a:rPr lang="zh-CN" altLang="en-US" sz="2400" b="1" dirty="0">
                <a:latin typeface="+mn-ea"/>
              </a:rPr>
              <a:t>一般解释</a:t>
            </a:r>
            <a:r>
              <a:rPr lang="en-US" altLang="zh-CN" sz="2400" b="1" dirty="0">
                <a:latin typeface="+mn-ea"/>
              </a:rPr>
              <a:t>:</a:t>
            </a:r>
            <a:r>
              <a:rPr lang="zh-CN" altLang="en-US" sz="2400" b="1" dirty="0">
                <a:latin typeface="+mn-ea"/>
              </a:rPr>
              <a:t>人工智能就是用</a:t>
            </a:r>
            <a:r>
              <a:rPr lang="zh-CN" altLang="en-US" sz="2400" b="1" dirty="0">
                <a:solidFill>
                  <a:srgbClr val="FF0000"/>
                </a:solidFill>
                <a:latin typeface="+mn-ea"/>
              </a:rPr>
              <a:t>人工 的方法在机器</a:t>
            </a:r>
            <a:r>
              <a:rPr lang="en-US" altLang="zh-CN" sz="2400" b="1" dirty="0">
                <a:solidFill>
                  <a:srgbClr val="FF0000"/>
                </a:solidFill>
                <a:latin typeface="+mn-ea"/>
              </a:rPr>
              <a:t>(</a:t>
            </a:r>
            <a:r>
              <a:rPr lang="zh-CN" altLang="en-US" sz="2400" b="1" dirty="0">
                <a:solidFill>
                  <a:srgbClr val="FF0000"/>
                </a:solidFill>
                <a:latin typeface="+mn-ea"/>
              </a:rPr>
              <a:t>计算机</a:t>
            </a:r>
            <a:r>
              <a:rPr lang="en-US" altLang="zh-CN" sz="2400" b="1" dirty="0">
                <a:solidFill>
                  <a:srgbClr val="FF0000"/>
                </a:solidFill>
                <a:latin typeface="+mn-ea"/>
              </a:rPr>
              <a:t>)</a:t>
            </a:r>
            <a:r>
              <a:rPr lang="zh-CN" altLang="en-US" sz="2400" b="1" dirty="0">
                <a:solidFill>
                  <a:srgbClr val="FF0000"/>
                </a:solidFill>
                <a:latin typeface="+mn-ea"/>
              </a:rPr>
              <a:t>上实现的 智能</a:t>
            </a:r>
            <a:r>
              <a:rPr lang="en-US" altLang="zh-CN" sz="2400" b="1" dirty="0">
                <a:latin typeface="+mn-ea"/>
              </a:rPr>
              <a:t>,</a:t>
            </a:r>
            <a:r>
              <a:rPr lang="zh-CN" altLang="en-US" sz="2400" b="1" dirty="0">
                <a:latin typeface="+mn-ea"/>
              </a:rPr>
              <a:t>或称机器智能、计算机智能。</a:t>
            </a:r>
            <a:br>
              <a:rPr lang="zh-CN" altLang="en-US" b="1" dirty="0"/>
            </a:br>
            <a:endParaRPr lang="zh-CN" altLang="en-US"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2165350"/>
            <a:ext cx="3676650"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5959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446088"/>
            <a:ext cx="9956800" cy="1143000"/>
          </a:xfrm>
        </p:spPr>
        <p:txBody>
          <a:bodyPr>
            <a:normAutofit/>
          </a:body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p>
        </p:txBody>
      </p:sp>
      <p:sp>
        <p:nvSpPr>
          <p:cNvPr id="5" name="椭圆 4"/>
          <p:cNvSpPr/>
          <p:nvPr/>
        </p:nvSpPr>
        <p:spPr>
          <a:xfrm>
            <a:off x="1047750" y="2222497"/>
            <a:ext cx="1263650" cy="136525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073150" y="2612736"/>
            <a:ext cx="1079500" cy="584775"/>
          </a:xfrm>
          <a:prstGeom prst="rect">
            <a:avLst/>
          </a:prstGeom>
          <a:noFill/>
        </p:spPr>
        <p:txBody>
          <a:bodyPr wrap="square" rtlCol="0">
            <a:spAutoFit/>
          </a:bodyPr>
          <a:lstStyle/>
          <a:p>
            <a:r>
              <a:rPr lang="zh-CN" altLang="en-US" sz="3200" dirty="0">
                <a:solidFill>
                  <a:schemeClr val="bg1">
                    <a:lumMod val="95000"/>
                  </a:schemeClr>
                </a:solidFill>
              </a:rPr>
              <a:t>广义</a:t>
            </a:r>
          </a:p>
        </p:txBody>
      </p:sp>
      <p:sp>
        <p:nvSpPr>
          <p:cNvPr id="9" name="椭圆 8"/>
          <p:cNvSpPr/>
          <p:nvPr/>
        </p:nvSpPr>
        <p:spPr>
          <a:xfrm>
            <a:off x="1035050" y="4286249"/>
            <a:ext cx="1263650" cy="136525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127125" y="4707264"/>
            <a:ext cx="1079500" cy="523220"/>
          </a:xfrm>
          <a:prstGeom prst="rect">
            <a:avLst/>
          </a:prstGeom>
          <a:noFill/>
        </p:spPr>
        <p:txBody>
          <a:bodyPr wrap="square" rtlCol="0">
            <a:spAutoFit/>
          </a:bodyPr>
          <a:lstStyle/>
          <a:p>
            <a:r>
              <a:rPr lang="zh-CN" altLang="en-US" sz="2800" dirty="0">
                <a:solidFill>
                  <a:schemeClr val="bg1"/>
                </a:solidFill>
              </a:rPr>
              <a:t>分类</a:t>
            </a:r>
          </a:p>
        </p:txBody>
      </p:sp>
      <p:sp>
        <p:nvSpPr>
          <p:cNvPr id="8" name="矩形 7"/>
          <p:cNvSpPr/>
          <p:nvPr/>
        </p:nvSpPr>
        <p:spPr>
          <a:xfrm>
            <a:off x="2559050" y="1933910"/>
            <a:ext cx="8604250" cy="1799019"/>
          </a:xfrm>
          <a:prstGeom prst="rect">
            <a:avLst/>
          </a:prstGeom>
        </p:spPr>
        <p:txBody>
          <a:bodyPr wrap="square">
            <a:spAutoFit/>
          </a:bodyPr>
          <a:lstStyle/>
          <a:p>
            <a:pPr marL="457200" indent="-457200">
              <a:lnSpc>
                <a:spcPct val="150000"/>
              </a:lnSpc>
              <a:buFont typeface="Wingdings" panose="05000000000000000000" pitchFamily="2" charset="2"/>
              <a:buChar char="ü"/>
            </a:pPr>
            <a:r>
              <a:rPr lang="zh-CN" altLang="en-US" sz="2600" b="1" dirty="0">
                <a:latin typeface="+mn-ea"/>
              </a:rPr>
              <a:t>广义地讲</a:t>
            </a:r>
            <a:r>
              <a:rPr lang="en-US" altLang="zh-CN" sz="2600" b="1" dirty="0">
                <a:latin typeface="+mn-ea"/>
              </a:rPr>
              <a:t>:</a:t>
            </a:r>
            <a:r>
              <a:rPr lang="zh-CN" altLang="en-US" sz="2600" b="1" dirty="0">
                <a:latin typeface="+mn-ea"/>
              </a:rPr>
              <a:t>人工智能是关于人造物的智能行为</a:t>
            </a:r>
            <a:r>
              <a:rPr lang="en-US" altLang="zh-CN" sz="2600" b="1" dirty="0">
                <a:latin typeface="+mn-ea"/>
              </a:rPr>
              <a:t>,</a:t>
            </a:r>
            <a:r>
              <a:rPr lang="zh-CN" altLang="en-US" sz="2600" b="1" dirty="0">
                <a:latin typeface="+mn-ea"/>
              </a:rPr>
              <a:t>而智能行为包括知觉</a:t>
            </a:r>
            <a:r>
              <a:rPr lang="en-US" altLang="zh-CN" sz="2600" b="1" dirty="0">
                <a:latin typeface="+mn-ea"/>
              </a:rPr>
              <a:t>,</a:t>
            </a:r>
            <a:r>
              <a:rPr lang="zh-CN" altLang="en-US" sz="2600" b="1" dirty="0">
                <a:latin typeface="+mn-ea"/>
              </a:rPr>
              <a:t>推理</a:t>
            </a:r>
            <a:r>
              <a:rPr lang="en-US" altLang="zh-CN" sz="2600" b="1" dirty="0">
                <a:latin typeface="+mn-ea"/>
              </a:rPr>
              <a:t>,</a:t>
            </a:r>
            <a:r>
              <a:rPr lang="zh-CN" altLang="en-US" sz="2600" b="1" dirty="0">
                <a:latin typeface="+mn-ea"/>
              </a:rPr>
              <a:t>学习</a:t>
            </a:r>
            <a:r>
              <a:rPr lang="en-US" altLang="zh-CN" sz="2600" b="1" dirty="0">
                <a:latin typeface="+mn-ea"/>
              </a:rPr>
              <a:t>,</a:t>
            </a:r>
            <a:r>
              <a:rPr lang="zh-CN" altLang="en-US" sz="2600" b="1" dirty="0">
                <a:latin typeface="+mn-ea"/>
              </a:rPr>
              <a:t>交流和在复杂环境中的行为</a:t>
            </a:r>
            <a:r>
              <a:rPr lang="en-US" altLang="zh-CN" sz="2600" b="1" dirty="0">
                <a:latin typeface="+mn-ea"/>
              </a:rPr>
              <a:t>(</a:t>
            </a:r>
            <a:r>
              <a:rPr lang="zh-CN" altLang="en-US" sz="2600" b="1" dirty="0">
                <a:latin typeface="+mn-ea"/>
              </a:rPr>
              <a:t>尼尔森义</a:t>
            </a:r>
            <a:r>
              <a:rPr lang="en-US" altLang="zh-CN" sz="2600" b="1" dirty="0">
                <a:latin typeface="+mn-ea"/>
              </a:rPr>
              <a:t>1998</a:t>
            </a:r>
            <a:r>
              <a:rPr lang="zh-CN" altLang="en-US" sz="2600" b="1" dirty="0">
                <a:latin typeface="+mn-ea"/>
              </a:rPr>
              <a:t>年</a:t>
            </a:r>
            <a:r>
              <a:rPr lang="en-US" altLang="zh-CN" sz="2600" b="1" dirty="0">
                <a:latin typeface="+mn-ea"/>
              </a:rPr>
              <a:t>)</a:t>
            </a:r>
            <a:r>
              <a:rPr lang="zh-CN" altLang="en-US" sz="2600" b="1" dirty="0">
                <a:latin typeface="+mn-ea"/>
              </a:rPr>
              <a:t>。</a:t>
            </a:r>
          </a:p>
        </p:txBody>
      </p:sp>
      <p:sp>
        <p:nvSpPr>
          <p:cNvPr id="12" name="矩形 11"/>
          <p:cNvSpPr/>
          <p:nvPr/>
        </p:nvSpPr>
        <p:spPr>
          <a:xfrm>
            <a:off x="2559050" y="4126636"/>
            <a:ext cx="8604250" cy="1811971"/>
          </a:xfrm>
          <a:prstGeom prst="rect">
            <a:avLst/>
          </a:prstGeom>
        </p:spPr>
        <p:txBody>
          <a:bodyPr wrap="square">
            <a:spAutoFit/>
          </a:bodyPr>
          <a:lstStyle/>
          <a:p>
            <a:pPr marL="457200" indent="-457200">
              <a:lnSpc>
                <a:spcPct val="150000"/>
              </a:lnSpc>
              <a:buFont typeface="Wingdings" panose="05000000000000000000" pitchFamily="2" charset="2"/>
              <a:buChar char="ü"/>
            </a:pPr>
            <a:r>
              <a:rPr lang="en-US" altLang="zh-CN" sz="2600" b="1" dirty="0"/>
              <a:t>Stuart Russel1</a:t>
            </a:r>
            <a:r>
              <a:rPr lang="zh-CN" altLang="en-US" sz="2600" b="1" dirty="0"/>
              <a:t>和</a:t>
            </a:r>
            <a:r>
              <a:rPr lang="en-US" altLang="zh-CN" sz="2600" b="1" dirty="0"/>
              <a:t>Peter </a:t>
            </a:r>
            <a:r>
              <a:rPr lang="en-US" altLang="zh-CN" sz="2600" b="1" dirty="0" err="1"/>
              <a:t>Norvig</a:t>
            </a:r>
            <a:r>
              <a:rPr lang="zh-CN" altLang="en-US" sz="2600" b="1" dirty="0"/>
              <a:t>把已有的一些人我智能定义分为</a:t>
            </a:r>
            <a:r>
              <a:rPr lang="en-US" altLang="zh-CN" sz="2600" b="1" dirty="0"/>
              <a:t>4</a:t>
            </a:r>
            <a:r>
              <a:rPr lang="zh-CN" altLang="en-US" sz="2600" b="1" dirty="0"/>
              <a:t>类</a:t>
            </a:r>
            <a:r>
              <a:rPr lang="en-US" altLang="zh-CN" sz="2600" b="1" dirty="0"/>
              <a:t>:</a:t>
            </a:r>
            <a:r>
              <a:rPr lang="zh-CN" altLang="en-US" sz="2600" b="1" dirty="0"/>
              <a:t>像人一样思考的系统</a:t>
            </a:r>
            <a:r>
              <a:rPr lang="en-US" altLang="zh-CN" sz="2600" b="1" dirty="0"/>
              <a:t>,</a:t>
            </a:r>
            <a:r>
              <a:rPr lang="zh-CN" altLang="en-US" sz="2600" b="1" dirty="0"/>
              <a:t>像人一样行动的系统</a:t>
            </a:r>
            <a:r>
              <a:rPr lang="en-US" altLang="zh-CN" sz="2600" b="1" dirty="0"/>
              <a:t>,</a:t>
            </a:r>
            <a:r>
              <a:rPr lang="zh-CN" altLang="en-US" sz="2600" b="1" dirty="0"/>
              <a:t>理性地思考的系统</a:t>
            </a:r>
            <a:r>
              <a:rPr lang="en-US" altLang="zh-CN" sz="2600" b="1" dirty="0"/>
              <a:t>,</a:t>
            </a:r>
            <a:r>
              <a:rPr lang="zh-CN" altLang="en-US" sz="2600" b="1" dirty="0"/>
              <a:t>理性地行动的系统</a:t>
            </a:r>
            <a:r>
              <a:rPr lang="en-US" altLang="zh-CN" sz="2600" b="1" dirty="0"/>
              <a:t>(2003</a:t>
            </a:r>
            <a:r>
              <a:rPr lang="zh-CN" altLang="en-US" sz="2600" b="1" dirty="0"/>
              <a:t>年</a:t>
            </a:r>
            <a:r>
              <a:rPr lang="en-US" altLang="zh-CN" sz="2600" b="1" dirty="0"/>
              <a:t>)</a:t>
            </a:r>
            <a:r>
              <a:rPr lang="zh-CN" altLang="en-US" sz="2600" b="1" dirty="0"/>
              <a:t>。</a:t>
            </a:r>
            <a:endParaRPr lang="zh-CN" altLang="en-US" sz="2600" b="1" dirty="0">
              <a:latin typeface="+mn-ea"/>
            </a:endParaRPr>
          </a:p>
        </p:txBody>
      </p:sp>
      <p:sp>
        <p:nvSpPr>
          <p:cNvPr id="13" name="椭圆形标注 12"/>
          <p:cNvSpPr/>
          <p:nvPr/>
        </p:nvSpPr>
        <p:spPr>
          <a:xfrm>
            <a:off x="7105650" y="3587748"/>
            <a:ext cx="933450" cy="419102"/>
          </a:xfrm>
          <a:prstGeom prst="wedgeEllipseCallout">
            <a:avLst>
              <a:gd name="adj1" fmla="val -218792"/>
              <a:gd name="adj2" fmla="val 123106"/>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TextBox 13"/>
          <p:cNvSpPr txBox="1"/>
          <p:nvPr/>
        </p:nvSpPr>
        <p:spPr>
          <a:xfrm>
            <a:off x="7245350" y="3612633"/>
            <a:ext cx="1047750" cy="400110"/>
          </a:xfrm>
          <a:prstGeom prst="rect">
            <a:avLst/>
          </a:prstGeom>
          <a:noFill/>
        </p:spPr>
        <p:txBody>
          <a:bodyPr wrap="square" rtlCol="0">
            <a:spAutoFit/>
          </a:bodyPr>
          <a:lstStyle/>
          <a:p>
            <a:r>
              <a:rPr lang="zh-CN" altLang="en-US" sz="2000" b="1" dirty="0">
                <a:solidFill>
                  <a:srgbClr val="FF0000"/>
                </a:solidFill>
              </a:rPr>
              <a:t>教材</a:t>
            </a:r>
          </a:p>
        </p:txBody>
      </p:sp>
    </p:spTree>
    <p:extLst>
      <p:ext uri="{BB962C8B-B14F-4D97-AF65-F5344CB8AC3E}">
        <p14:creationId xmlns:p14="http://schemas.microsoft.com/office/powerpoint/2010/main" val="2156444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47700" y="446088"/>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r>
              <a:rPr lang="en-US" altLang="zh-C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几种定义</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9991" y="1879763"/>
            <a:ext cx="4824955" cy="481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77850" y="1856185"/>
            <a:ext cx="3644900" cy="1384995"/>
          </a:xfrm>
          <a:prstGeom prst="rect">
            <a:avLst/>
          </a:prstGeom>
        </p:spPr>
        <p:txBody>
          <a:bodyPr wrap="square">
            <a:spAutoFit/>
          </a:bodyPr>
          <a:lstStyle/>
          <a:p>
            <a:pPr>
              <a:spcAft>
                <a:spcPts val="1200"/>
              </a:spcAft>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智能</a:t>
            </a:r>
            <a:endParaRPr lang="en-US" altLang="zh-CN" sz="2000" b="1" dirty="0">
              <a:latin typeface="微软雅黑" panose="020B0503020204020204" pitchFamily="34" charset="-122"/>
              <a:ea typeface="微软雅黑" panose="020B0503020204020204" pitchFamily="34" charset="-122"/>
            </a:endParaRPr>
          </a:p>
          <a:p>
            <a:r>
              <a:rPr lang="zh-CN" altLang="en-US" b="1" dirty="0">
                <a:solidFill>
                  <a:srgbClr val="3C922E"/>
                </a:solidFill>
              </a:rPr>
              <a:t>人的智能是他们理解和学习事务的能力。智能是思考和理解能力而不是本能的做事能力。</a:t>
            </a:r>
          </a:p>
        </p:txBody>
      </p:sp>
      <p:sp>
        <p:nvSpPr>
          <p:cNvPr id="6" name="矩形 5"/>
          <p:cNvSpPr/>
          <p:nvPr/>
        </p:nvSpPr>
        <p:spPr>
          <a:xfrm>
            <a:off x="474147" y="3674035"/>
            <a:ext cx="3048000" cy="1231106"/>
          </a:xfrm>
          <a:prstGeom prst="rect">
            <a:avLst/>
          </a:prstGeom>
        </p:spPr>
        <p:txBody>
          <a:bodyPr wrap="square">
            <a:spAutoFit/>
          </a:bodyPr>
          <a:lstStyle/>
          <a:p>
            <a:pPr>
              <a:spcBef>
                <a:spcPts val="1200"/>
              </a:spcBef>
              <a:spcAft>
                <a:spcPts val="1200"/>
              </a:spcAft>
            </a:pPr>
            <a:r>
              <a:rPr lang="en-US" altLang="zh-CN" sz="2000"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人工智能</a:t>
            </a:r>
            <a:r>
              <a:rPr lang="en-US" altLang="zh-CN" sz="2000" b="1" dirty="0">
                <a:latin typeface="微软雅黑" panose="020B0503020204020204" pitchFamily="34" charset="-122"/>
                <a:ea typeface="微软雅黑" panose="020B0503020204020204" pitchFamily="34" charset="-122"/>
              </a:rPr>
              <a:t>(Nilsson)</a:t>
            </a:r>
            <a:br>
              <a:rPr lang="en-US" altLang="zh-CN" sz="2000" b="1" dirty="0">
                <a:latin typeface="微软雅黑" panose="020B0503020204020204" pitchFamily="34" charset="-122"/>
                <a:ea typeface="微软雅黑" panose="020B0503020204020204" pitchFamily="34" charset="-122"/>
              </a:rPr>
            </a:br>
            <a:r>
              <a:rPr lang="zh-CN" altLang="en-US" b="1" dirty="0">
                <a:solidFill>
                  <a:srgbClr val="3C922E"/>
                </a:solidFill>
              </a:rPr>
              <a:t>人工智能是关于知识的科学 </a:t>
            </a:r>
            <a:r>
              <a:rPr lang="en-US" altLang="zh-CN" b="1" dirty="0">
                <a:solidFill>
                  <a:srgbClr val="3C922E"/>
                </a:solidFill>
              </a:rPr>
              <a:t>(</a:t>
            </a:r>
            <a:r>
              <a:rPr lang="zh-CN" altLang="en-US" b="1" dirty="0">
                <a:solidFill>
                  <a:srgbClr val="3C922E"/>
                </a:solidFill>
              </a:rPr>
              <a:t>知识的表示、知识的获取 以及知识的运用</a:t>
            </a:r>
            <a:r>
              <a:rPr lang="en-US" altLang="zh-CN" b="1" dirty="0">
                <a:solidFill>
                  <a:srgbClr val="3C922E"/>
                </a:solidFill>
              </a:rPr>
              <a:t>)</a:t>
            </a:r>
            <a:r>
              <a:rPr lang="zh-CN" altLang="en-US" b="1" dirty="0">
                <a:solidFill>
                  <a:srgbClr val="3C922E"/>
                </a:solidFill>
              </a:rPr>
              <a:t>。</a:t>
            </a:r>
          </a:p>
        </p:txBody>
      </p:sp>
      <p:sp>
        <p:nvSpPr>
          <p:cNvPr id="7" name="矩形 6"/>
          <p:cNvSpPr/>
          <p:nvPr/>
        </p:nvSpPr>
        <p:spPr>
          <a:xfrm>
            <a:off x="170398" y="5183031"/>
            <a:ext cx="4001552" cy="1600438"/>
          </a:xfrm>
          <a:prstGeom prst="rect">
            <a:avLst/>
          </a:prstGeom>
        </p:spPr>
        <p:txBody>
          <a:bodyPr wrap="square">
            <a:spAutoFit/>
          </a:bodyPr>
          <a:lstStyle/>
          <a:p>
            <a:pPr algn="r">
              <a:spcAft>
                <a:spcPts val="1200"/>
              </a:spcAft>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人工智能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能力</a:t>
            </a:r>
            <a:r>
              <a:rPr lang="en-US" altLang="zh-CN" sz="2000" b="1" dirty="0">
                <a:latin typeface="微软雅黑" panose="020B0503020204020204" pitchFamily="34" charset="-122"/>
                <a:ea typeface="微软雅黑" panose="020B0503020204020204" pitchFamily="34" charset="-122"/>
              </a:rPr>
              <a:t>)</a:t>
            </a:r>
          </a:p>
          <a:p>
            <a:r>
              <a:rPr lang="zh-CN" altLang="en-US" sz="1700" b="1" dirty="0">
                <a:solidFill>
                  <a:srgbClr val="3C922E"/>
                </a:solidFill>
              </a:rPr>
              <a:t>人工智能是智能机器所执行的通常与人类智能有关的智筐行为</a:t>
            </a:r>
            <a:r>
              <a:rPr lang="en-US" altLang="zh-CN" sz="1700" b="1" dirty="0">
                <a:solidFill>
                  <a:srgbClr val="3C922E"/>
                </a:solidFill>
              </a:rPr>
              <a:t>, </a:t>
            </a:r>
            <a:r>
              <a:rPr lang="zh-CN" altLang="en-US" sz="1700" b="1" dirty="0">
                <a:solidFill>
                  <a:srgbClr val="3C922E"/>
                </a:solidFill>
              </a:rPr>
              <a:t>如判断、推理、证明、识别、感知 、理解、通信、设计、思考、规划 学习和问题求解等思维活动。</a:t>
            </a:r>
          </a:p>
        </p:txBody>
      </p:sp>
      <p:sp>
        <p:nvSpPr>
          <p:cNvPr id="8" name="矩形 7"/>
          <p:cNvSpPr/>
          <p:nvPr/>
        </p:nvSpPr>
        <p:spPr>
          <a:xfrm>
            <a:off x="7567820" y="1994684"/>
            <a:ext cx="3981450" cy="1107996"/>
          </a:xfrm>
          <a:prstGeom prst="rect">
            <a:avLst/>
          </a:prstGeom>
        </p:spPr>
        <p:txBody>
          <a:bodyPr wrap="square">
            <a:spAutoFit/>
          </a:bodyPr>
          <a:lstStyle/>
          <a:p>
            <a:pPr>
              <a:spcAft>
                <a:spcPts val="1200"/>
              </a:spcAft>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智能机器</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智能机器</a:t>
            </a:r>
            <a:r>
              <a:rPr lang="en-US" altLang="zh-CN" sz="2000" b="1" dirty="0">
                <a:latin typeface="微软雅黑" panose="020B0503020204020204" pitchFamily="34" charset="-122"/>
                <a:ea typeface="微软雅黑" panose="020B0503020204020204" pitchFamily="34" charset="-122"/>
              </a:rPr>
              <a:t>)</a:t>
            </a:r>
          </a:p>
          <a:p>
            <a:r>
              <a:rPr lang="zh-CN" altLang="en-US" b="1" dirty="0">
                <a:solidFill>
                  <a:srgbClr val="3C922E"/>
                </a:solidFill>
              </a:rPr>
              <a:t>智能机器是一种能够呈现人类智能行为的机器。</a:t>
            </a:r>
          </a:p>
        </p:txBody>
      </p:sp>
      <p:sp>
        <p:nvSpPr>
          <p:cNvPr id="9" name="矩形 8"/>
          <p:cNvSpPr/>
          <p:nvPr/>
        </p:nvSpPr>
        <p:spPr>
          <a:xfrm>
            <a:off x="8044069" y="3511323"/>
            <a:ext cx="3028122" cy="2339102"/>
          </a:xfrm>
          <a:prstGeom prst="rect">
            <a:avLst/>
          </a:prstGeom>
        </p:spPr>
        <p:txBody>
          <a:bodyPr wrap="square">
            <a:spAutoFit/>
          </a:bodyPr>
          <a:lstStyle/>
          <a:p>
            <a:pPr>
              <a:spcBef>
                <a:spcPts val="1200"/>
              </a:spcBef>
              <a:spcAft>
                <a:spcPts val="1200"/>
              </a:spcAft>
            </a:pP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人工智能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学科</a:t>
            </a:r>
            <a:r>
              <a:rPr lang="en-US" altLang="zh-CN" sz="2000" b="1" dirty="0">
                <a:latin typeface="微软雅黑" panose="020B0503020204020204" pitchFamily="34" charset="-122"/>
                <a:ea typeface="微软雅黑" panose="020B0503020204020204" pitchFamily="34" charset="-122"/>
              </a:rPr>
              <a:t>)</a:t>
            </a:r>
            <a:br>
              <a:rPr lang="en-US" altLang="zh-CN" sz="2000" b="1" dirty="0">
                <a:latin typeface="微软雅黑" panose="020B0503020204020204" pitchFamily="34" charset="-122"/>
                <a:ea typeface="微软雅黑" panose="020B0503020204020204" pitchFamily="34" charset="-122"/>
              </a:rPr>
            </a:br>
            <a:r>
              <a:rPr lang="zh-CN" altLang="en-US" b="1" dirty="0">
                <a:solidFill>
                  <a:srgbClr val="3C922E"/>
                </a:solidFill>
              </a:rPr>
              <a:t>人工智能</a:t>
            </a:r>
            <a:r>
              <a:rPr lang="en-US" altLang="zh-CN" b="1" dirty="0">
                <a:solidFill>
                  <a:srgbClr val="3C922E"/>
                </a:solidFill>
              </a:rPr>
              <a:t>(</a:t>
            </a:r>
            <a:r>
              <a:rPr lang="zh-CN" altLang="en-US" b="1" dirty="0">
                <a:solidFill>
                  <a:srgbClr val="3C922E"/>
                </a:solidFill>
              </a:rPr>
              <a:t>学科</a:t>
            </a:r>
            <a:r>
              <a:rPr lang="en-US" altLang="zh-CN" b="1" dirty="0">
                <a:solidFill>
                  <a:srgbClr val="3C922E"/>
                </a:solidFill>
              </a:rPr>
              <a:t>)</a:t>
            </a:r>
            <a:r>
              <a:rPr lang="zh-CN" altLang="en-US" b="1" dirty="0">
                <a:solidFill>
                  <a:srgbClr val="3C922E"/>
                </a:solidFill>
              </a:rPr>
              <a:t>是计算机科学 中涉及研究、设计和应用智能 机器的一个分支。它的近期主 要目标在于研究用机器来模仿 和执行人脑的某些智力功能 并开发相关理论和技术。</a:t>
            </a:r>
          </a:p>
        </p:txBody>
      </p:sp>
    </p:spTree>
    <p:extLst>
      <p:ext uri="{BB962C8B-B14F-4D97-AF65-F5344CB8AC3E}">
        <p14:creationId xmlns:p14="http://schemas.microsoft.com/office/powerpoint/2010/main" val="3985509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photocdn.sohu.com/20160126/mp56594425_1453816497875_1_th.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2092325"/>
            <a:ext cx="4238625" cy="3228975"/>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647700" y="446088"/>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r>
              <a:rPr lang="en-US" altLang="zh-C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几种定义</a:t>
            </a:r>
          </a:p>
        </p:txBody>
      </p:sp>
      <p:sp>
        <p:nvSpPr>
          <p:cNvPr id="4" name="矩形 3"/>
          <p:cNvSpPr/>
          <p:nvPr/>
        </p:nvSpPr>
        <p:spPr>
          <a:xfrm>
            <a:off x="4794250" y="3429337"/>
            <a:ext cx="6096000" cy="2785378"/>
          </a:xfrm>
          <a:prstGeom prst="rect">
            <a:avLst/>
          </a:prstGeom>
        </p:spPr>
        <p:txBody>
          <a:bodyPr>
            <a:spAutoFit/>
          </a:bodyPr>
          <a:lstStyle/>
          <a:p>
            <a:pPr marL="342900" indent="-342900">
              <a:lnSpc>
                <a:spcPct val="125000"/>
              </a:lnSpc>
              <a:buFont typeface="Wingdings" panose="05000000000000000000" pitchFamily="2" charset="2"/>
              <a:buChar char="u"/>
            </a:pPr>
            <a:r>
              <a:rPr lang="zh-CN" altLang="en-US" sz="2000" dirty="0"/>
              <a:t>最早联合提出了“人工智能”概念，被尊为人工智能之父；</a:t>
            </a:r>
          </a:p>
          <a:p>
            <a:pPr marL="342900" indent="-342900">
              <a:lnSpc>
                <a:spcPct val="125000"/>
              </a:lnSpc>
              <a:buFont typeface="Wingdings" panose="05000000000000000000" pitchFamily="2" charset="2"/>
              <a:buChar char="u"/>
            </a:pPr>
            <a:r>
              <a:rPr lang="zh-CN" altLang="en-US" sz="2000" dirty="0"/>
              <a:t>是人工智能领域首位图灵奖获得者；</a:t>
            </a:r>
          </a:p>
          <a:p>
            <a:pPr marL="342900" indent="-342900">
              <a:lnSpc>
                <a:spcPct val="125000"/>
              </a:lnSpc>
              <a:buFont typeface="Wingdings" panose="05000000000000000000" pitchFamily="2" charset="2"/>
              <a:buChar char="u"/>
            </a:pPr>
            <a:r>
              <a:rPr lang="zh-CN" altLang="en-US" sz="2000" dirty="0"/>
              <a:t>是世界上第一个人工智能实验室</a:t>
            </a:r>
            <a:r>
              <a:rPr lang="en-US" altLang="zh-CN" sz="2000" dirty="0"/>
              <a:t>MIT</a:t>
            </a:r>
            <a:r>
              <a:rPr lang="zh-CN" altLang="en-US" sz="2000" dirty="0"/>
              <a:t>人工智能实验室联合创始人；</a:t>
            </a:r>
          </a:p>
          <a:p>
            <a:pPr marL="342900" indent="-342900">
              <a:lnSpc>
                <a:spcPct val="125000"/>
              </a:lnSpc>
              <a:buFont typeface="Wingdings" panose="05000000000000000000" pitchFamily="2" charset="2"/>
              <a:buChar char="u"/>
            </a:pPr>
            <a:r>
              <a:rPr lang="zh-CN" altLang="en-US" sz="2000" dirty="0"/>
              <a:t>还是虚拟现实的最早倡导者；</a:t>
            </a:r>
          </a:p>
          <a:p>
            <a:pPr marL="342900" indent="-342900">
              <a:lnSpc>
                <a:spcPct val="125000"/>
              </a:lnSpc>
              <a:buFont typeface="Wingdings" panose="05000000000000000000" pitchFamily="2" charset="2"/>
              <a:buChar char="u"/>
            </a:pPr>
            <a:r>
              <a:rPr lang="zh-CN" altLang="en-US" sz="2000" dirty="0"/>
              <a:t>影响了阿西莫夫的机器人三大定律；</a:t>
            </a:r>
          </a:p>
        </p:txBody>
      </p:sp>
      <p:sp>
        <p:nvSpPr>
          <p:cNvPr id="6" name="矩形 5"/>
          <p:cNvSpPr/>
          <p:nvPr/>
        </p:nvSpPr>
        <p:spPr>
          <a:xfrm>
            <a:off x="4794250" y="1824335"/>
            <a:ext cx="6096000" cy="1523494"/>
          </a:xfrm>
          <a:prstGeom prst="rect">
            <a:avLst/>
          </a:prstGeom>
        </p:spPr>
        <p:txBody>
          <a:bodyPr>
            <a:spAutoFit/>
          </a:bodyPr>
          <a:lstStyle/>
          <a:p>
            <a:pPr>
              <a:spcAft>
                <a:spcPts val="600"/>
              </a:spcAft>
            </a:pPr>
            <a:r>
              <a:rPr lang="zh-CN" altLang="en-US" sz="2800" b="1" dirty="0">
                <a:latin typeface="微软雅黑" panose="020B0503020204020204" pitchFamily="34" charset="-122"/>
                <a:ea typeface="微软雅黑" panose="020B0503020204020204" pitchFamily="34" charset="-122"/>
              </a:rPr>
              <a:t>马文</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明斯基</a:t>
            </a:r>
            <a:r>
              <a:rPr lang="en-US" altLang="zh-CN" sz="2800" b="1" dirty="0">
                <a:latin typeface="微软雅黑" panose="020B0503020204020204" pitchFamily="34" charset="-122"/>
                <a:ea typeface="微软雅黑" panose="020B0503020204020204" pitchFamily="34" charset="-122"/>
              </a:rPr>
              <a:t>(</a:t>
            </a:r>
            <a:r>
              <a:rPr lang="en-US" altLang="zh-CN" sz="2800" b="1" dirty="0" err="1">
                <a:latin typeface="微软雅黑" panose="020B0503020204020204" pitchFamily="34" charset="-122"/>
                <a:ea typeface="微软雅黑" panose="020B0503020204020204" pitchFamily="34" charset="-122"/>
              </a:rPr>
              <a:t>Marvin•Minsky</a:t>
            </a:r>
            <a:r>
              <a:rPr lang="en-US" altLang="zh-CN" sz="2800" b="1" dirty="0">
                <a:latin typeface="微软雅黑" panose="020B0503020204020204" pitchFamily="34" charset="-122"/>
                <a:ea typeface="微软雅黑" panose="020B0503020204020204" pitchFamily="34" charset="-122"/>
              </a:rPr>
              <a:t>):</a:t>
            </a:r>
          </a:p>
          <a:p>
            <a:pPr>
              <a:lnSpc>
                <a:spcPct val="125000"/>
              </a:lnSpc>
            </a:pP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人工智能就是让机器来完成那些如果由人来做则需要智能的事情的科学”</a:t>
            </a:r>
          </a:p>
        </p:txBody>
      </p:sp>
    </p:spTree>
    <p:extLst>
      <p:ext uri="{BB962C8B-B14F-4D97-AF65-F5344CB8AC3E}">
        <p14:creationId xmlns:p14="http://schemas.microsoft.com/office/powerpoint/2010/main" val="5358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EFC0B5F0-DD81-4120-B2D6-01B45C7C71DB}"/>
              </a:ext>
            </a:extLst>
          </p:cNvPr>
          <p:cNvSpPr>
            <a:spLocks noGrp="1"/>
          </p:cNvSpPr>
          <p:nvPr>
            <p:ph type="title"/>
          </p:nvPr>
        </p:nvSpPr>
        <p:spPr>
          <a:xfrm>
            <a:off x="808144" y="-213113"/>
            <a:ext cx="6485572" cy="1488440"/>
          </a:xfrm>
        </p:spPr>
        <p:txBody>
          <a:bodyPr>
            <a:normAutofit/>
          </a:bodyPr>
          <a:lstStyle/>
          <a:p>
            <a:r>
              <a:rPr lang="zh-CN" altLang="en-US" sz="2800" b="1" dirty="0">
                <a:effectLst>
                  <a:outerShdw blurRad="38100" dist="38100" dir="2700000" algn="tl">
                    <a:srgbClr val="000000">
                      <a:alpha val="43137"/>
                    </a:srgbClr>
                  </a:outerShdw>
                </a:effectLst>
              </a:rPr>
              <a:t>人工智能、机器学习、深度学习</a:t>
            </a:r>
            <a:endParaRPr lang="zh-CN" altLang="en-US" sz="2800" dirty="0">
              <a:effectLst>
                <a:outerShdw blurRad="38100" dist="38100" dir="2700000" algn="tl">
                  <a:srgbClr val="000000">
                    <a:alpha val="43137"/>
                  </a:srgbClr>
                </a:outerShdw>
              </a:effectLst>
            </a:endParaRPr>
          </a:p>
        </p:txBody>
      </p:sp>
      <p:sp>
        <p:nvSpPr>
          <p:cNvPr id="10" name="文本占位符 9">
            <a:extLst>
              <a:ext uri="{FF2B5EF4-FFF2-40B4-BE49-F238E27FC236}">
                <a16:creationId xmlns:a16="http://schemas.microsoft.com/office/drawing/2014/main" id="{AA6036C0-F81C-4771-A949-05228C057A83}"/>
              </a:ext>
            </a:extLst>
          </p:cNvPr>
          <p:cNvSpPr>
            <a:spLocks noGrp="1"/>
          </p:cNvSpPr>
          <p:nvPr>
            <p:ph type="body" idx="2"/>
          </p:nvPr>
        </p:nvSpPr>
        <p:spPr>
          <a:xfrm>
            <a:off x="394509" y="5106423"/>
            <a:ext cx="10471015" cy="1235413"/>
          </a:xfrm>
        </p:spPr>
        <p:txBody>
          <a:bodyPr>
            <a:noAutofit/>
          </a:bodyPr>
          <a:lstStyle/>
          <a:p>
            <a:r>
              <a:rPr lang="zh-CN" altLang="en-US" sz="2000" b="1" dirty="0"/>
              <a:t>人工智能（</a:t>
            </a:r>
            <a:r>
              <a:rPr lang="en-US" altLang="zh-CN" sz="2000" b="1" dirty="0"/>
              <a:t>Artificial Intelligence</a:t>
            </a:r>
            <a:r>
              <a:rPr lang="zh-CN" altLang="en-US" sz="2000" b="1" dirty="0"/>
              <a:t>）</a:t>
            </a:r>
            <a:r>
              <a:rPr lang="en-US" altLang="zh-CN" sz="2000" b="1" dirty="0"/>
              <a:t>——</a:t>
            </a:r>
            <a:r>
              <a:rPr lang="zh-CN" altLang="en-US" sz="2000" b="1" dirty="0"/>
              <a:t>为机器赋予人的智能</a:t>
            </a:r>
            <a:endParaRPr lang="en-US" altLang="zh-CN" sz="2000" b="1" dirty="0"/>
          </a:p>
          <a:p>
            <a:r>
              <a:rPr lang="zh-CN" altLang="en-US" sz="2000" b="1" dirty="0"/>
              <a:t>机器学习（</a:t>
            </a:r>
            <a:r>
              <a:rPr lang="en-US" altLang="zh-CN" sz="2000" b="1" dirty="0"/>
              <a:t>Machine Learning</a:t>
            </a:r>
            <a:r>
              <a:rPr lang="zh-CN" altLang="en-US" sz="2000" b="1" dirty="0"/>
              <a:t>）</a:t>
            </a:r>
            <a:r>
              <a:rPr lang="en-US" altLang="zh-CN" sz="2000" b="1" dirty="0"/>
              <a:t>—— </a:t>
            </a:r>
            <a:r>
              <a:rPr lang="zh-CN" altLang="en-US" sz="2000" b="1" dirty="0"/>
              <a:t>一种实现人工智能的方法</a:t>
            </a:r>
            <a:endParaRPr lang="en-US" altLang="zh-CN" sz="2000" b="1" dirty="0"/>
          </a:p>
          <a:p>
            <a:r>
              <a:rPr lang="zh-CN" altLang="en-US" sz="2000" b="1" dirty="0"/>
              <a:t>深度学习（</a:t>
            </a:r>
            <a:r>
              <a:rPr lang="en-US" altLang="zh-CN" sz="2000" b="1" dirty="0"/>
              <a:t>Deep Learning</a:t>
            </a:r>
            <a:r>
              <a:rPr lang="zh-CN" altLang="en-US" sz="2000" b="1" dirty="0"/>
              <a:t>）</a:t>
            </a:r>
            <a:r>
              <a:rPr lang="en-US" altLang="zh-CN" sz="2000" b="1" dirty="0"/>
              <a:t>—— </a:t>
            </a:r>
            <a:r>
              <a:rPr lang="zh-CN" altLang="en-US" sz="2000" b="1" dirty="0"/>
              <a:t>众多机器学习算法中的一种</a:t>
            </a:r>
            <a:endParaRPr lang="en-US" altLang="zh-CN" sz="2000" b="1" dirty="0"/>
          </a:p>
        </p:txBody>
      </p:sp>
      <p:pic>
        <p:nvPicPr>
          <p:cNvPr id="12" name="内容占位符 11">
            <a:extLst>
              <a:ext uri="{FF2B5EF4-FFF2-40B4-BE49-F238E27FC236}">
                <a16:creationId xmlns:a16="http://schemas.microsoft.com/office/drawing/2014/main" id="{905D319A-C50F-4366-93B5-48EE3D2D733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01712" y="1416050"/>
            <a:ext cx="6491288" cy="3425370"/>
          </a:xfrm>
        </p:spPr>
      </p:pic>
    </p:spTree>
    <p:extLst>
      <p:ext uri="{BB962C8B-B14F-4D97-AF65-F5344CB8AC3E}">
        <p14:creationId xmlns:p14="http://schemas.microsoft.com/office/powerpoint/2010/main" val="277007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933792"/>
            <a:ext cx="7345284" cy="3409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379" y="5438636"/>
            <a:ext cx="7402387" cy="132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a:spLocks noGrp="1"/>
          </p:cNvSpPr>
          <p:nvPr>
            <p:ph type="title"/>
          </p:nvPr>
        </p:nvSpPr>
        <p:spPr>
          <a:xfrm>
            <a:off x="647700" y="446088"/>
            <a:ext cx="9956800" cy="1143000"/>
          </a:xfrm>
        </p:spPr>
        <p:txBody>
          <a:bodyPr>
            <a:normAutofit/>
          </a:body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p>
        </p:txBody>
      </p:sp>
    </p:spTree>
    <p:extLst>
      <p:ext uri="{BB962C8B-B14F-4D97-AF65-F5344CB8AC3E}">
        <p14:creationId xmlns:p14="http://schemas.microsoft.com/office/powerpoint/2010/main" val="2381226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effectLst>
                  <a:outerShdw blurRad="38100" dist="38100" dir="2700000" algn="tl">
                    <a:srgbClr val="000000">
                      <a:alpha val="43137"/>
                    </a:srgbClr>
                  </a:outerShdw>
                </a:effectLst>
              </a:rPr>
              <a:t>目录</a:t>
            </a:r>
          </a:p>
        </p:txBody>
      </p:sp>
      <p:sp>
        <p:nvSpPr>
          <p:cNvPr id="3" name="内容占位符 2"/>
          <p:cNvSpPr>
            <a:spLocks noGrp="1"/>
          </p:cNvSpPr>
          <p:nvPr>
            <p:ph sz="quarter" idx="1"/>
          </p:nvPr>
        </p:nvSpPr>
        <p:spPr>
          <a:xfrm>
            <a:off x="819150" y="2031711"/>
            <a:ext cx="10515600" cy="4351338"/>
          </a:xfrm>
        </p:spPr>
        <p:txBody>
          <a:bodyPr>
            <a:normAutofit fontScale="77500" lnSpcReduction="20000"/>
          </a:bodyPr>
          <a:lstStyle/>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为什么要研究人工智能</a:t>
            </a:r>
            <a:r>
              <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人工智能发展历史</a:t>
            </a:r>
            <a:endParaRPr lang="en-US" altLang="zh-CN"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人工智能最新发展水平</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AI</a:t>
            </a:r>
            <a:r>
              <a:rPr lang="zh-CN" altLang="en-US"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比赛、学术组织、会议、重要刊物</a:t>
            </a:r>
            <a:endPar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12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386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184150"/>
            <a:ext cx="9956800" cy="827088"/>
          </a:xfrm>
        </p:spPr>
        <p:txBody>
          <a:bodyPr>
            <a:normAutofit/>
          </a:bodyPr>
          <a:lstStyle/>
          <a:p>
            <a:r>
              <a:rPr lang="en-US" altLang="zh-C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a:t>
            </a:r>
            <a:r>
              <a:rPr lang="zh-CN" altLang="en-US" sz="3600" b="1" dirty="0">
                <a:effectLst>
                  <a:outerShdw blurRad="38100" dist="38100" dir="2700000" algn="tl">
                    <a:srgbClr val="000000">
                      <a:alpha val="43137"/>
                    </a:srgbClr>
                  </a:outerShdw>
                </a:effectLst>
                <a:latin typeface="+mj-ea"/>
              </a:rPr>
              <a:t>发展三起三落（一周期</a:t>
            </a:r>
            <a:r>
              <a:rPr lang="en-US" altLang="zh-CN" sz="3600" b="1" dirty="0">
                <a:effectLst>
                  <a:outerShdw blurRad="38100" dist="38100" dir="2700000" algn="tl">
                    <a:srgbClr val="000000">
                      <a:alpha val="43137"/>
                    </a:srgbClr>
                  </a:outerShdw>
                </a:effectLst>
                <a:latin typeface="+mj-ea"/>
              </a:rPr>
              <a:t>/15</a:t>
            </a:r>
            <a:r>
              <a:rPr lang="zh-CN" altLang="en-US" sz="3600" b="1" dirty="0">
                <a:effectLst>
                  <a:outerShdw blurRad="38100" dist="38100" dir="2700000" algn="tl">
                    <a:srgbClr val="000000">
                      <a:alpha val="43137"/>
                    </a:srgbClr>
                  </a:outerShdw>
                </a:effectLst>
                <a:latin typeface="+mj-ea"/>
              </a:rPr>
              <a:t>年）</a:t>
            </a:r>
            <a:endParaRPr lang="zh-CN" altLang="en-US" sz="3600" b="1" dirty="0">
              <a:effectLst>
                <a:outerShdw blurRad="38100" dist="38100" dir="2700000" algn="tl">
                  <a:srgbClr val="000000">
                    <a:alpha val="43137"/>
                  </a:srgbClr>
                </a:outerShdw>
              </a:effectLst>
            </a:endParaRPr>
          </a:p>
        </p:txBody>
      </p:sp>
      <p:sp>
        <p:nvSpPr>
          <p:cNvPr id="8" name="内容占位符 7"/>
          <p:cNvSpPr>
            <a:spLocks noGrp="1"/>
          </p:cNvSpPr>
          <p:nvPr>
            <p:ph sz="quarter" idx="1"/>
          </p:nvPr>
        </p:nvSpPr>
        <p:spPr/>
        <p:txBody>
          <a:bodyPr/>
          <a:lstStyle/>
          <a:p>
            <a:endParaRPr lang="zh-CN" altLang="en-US"/>
          </a:p>
        </p:txBody>
      </p:sp>
      <p:pic>
        <p:nvPicPr>
          <p:cNvPr id="9" name="图片 8"/>
          <p:cNvPicPr>
            <a:picLocks noChangeAspect="1"/>
          </p:cNvPicPr>
          <p:nvPr/>
        </p:nvPicPr>
        <p:blipFill>
          <a:blip r:embed="rId3"/>
          <a:stretch>
            <a:fillRect/>
          </a:stretch>
        </p:blipFill>
        <p:spPr>
          <a:xfrm>
            <a:off x="362298" y="1082674"/>
            <a:ext cx="10661302" cy="5655041"/>
          </a:xfrm>
          <a:prstGeom prst="rect">
            <a:avLst/>
          </a:prstGeom>
        </p:spPr>
      </p:pic>
    </p:spTree>
    <p:extLst>
      <p:ext uri="{BB962C8B-B14F-4D97-AF65-F5344CB8AC3E}">
        <p14:creationId xmlns:p14="http://schemas.microsoft.com/office/powerpoint/2010/main" val="3819853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effectLst>
                  <a:outerShdw blurRad="38100" dist="38100" dir="2700000" algn="tl">
                    <a:srgbClr val="000000">
                      <a:alpha val="43137"/>
                    </a:srgbClr>
                  </a:outerShdw>
                </a:effectLst>
              </a:rPr>
              <a:t>目录</a:t>
            </a:r>
          </a:p>
        </p:txBody>
      </p:sp>
      <p:sp>
        <p:nvSpPr>
          <p:cNvPr id="3" name="内容占位符 2"/>
          <p:cNvSpPr>
            <a:spLocks noGrp="1"/>
          </p:cNvSpPr>
          <p:nvPr>
            <p:ph sz="quarter" idx="1"/>
          </p:nvPr>
        </p:nvSpPr>
        <p:spPr>
          <a:xfrm>
            <a:off x="838200" y="1949161"/>
            <a:ext cx="10515600" cy="4351338"/>
          </a:xfrm>
        </p:spPr>
        <p:txBody>
          <a:bodyPr>
            <a:normAutofit fontScale="85000" lnSpcReduction="10000"/>
          </a:bodyPr>
          <a:lstStyle/>
          <a:p>
            <a:pPr>
              <a:lnSpc>
                <a:spcPct val="200000"/>
              </a:lnSpc>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为什么要研究人工智能</a:t>
            </a:r>
            <a:r>
              <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nSpc>
                <a:spcPct val="200000"/>
              </a:lnSpc>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人工智能发展历史</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defRPr/>
            </a:pPr>
            <a:r>
              <a:rPr lang="zh-C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人工智能最新发展水平</a:t>
            </a:r>
            <a:endParaRPr lang="en-US" altLang="zh-CN"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defRPr/>
            </a:pPr>
            <a:r>
              <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AI</a:t>
            </a:r>
            <a:r>
              <a:rPr lang="zh-CN" altLang="en-US"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比赛、学术组织、会议、重要刊物</a:t>
            </a:r>
            <a:endParaRPr lang="en-US" altLang="zh-CN" sz="32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200000"/>
              </a:lnSpc>
              <a:defRPr/>
            </a:pPr>
            <a:endParaRPr lang="en-US" altLang="zh-CN"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12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160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effectLst>
                  <a:outerShdw blurRad="38100" dist="38100" dir="2700000" algn="tl">
                    <a:srgbClr val="000000">
                      <a:alpha val="43137"/>
                    </a:srgbClr>
                  </a:outerShdw>
                </a:effectLst>
              </a:rPr>
              <a:t>IBM&lt;This is AI!&gt;</a:t>
            </a:r>
            <a:endParaRPr lang="zh-CN" altLang="en-US" sz="3600" b="1" dirty="0">
              <a:effectLst>
                <a:outerShdw blurRad="38100" dist="38100" dir="2700000" algn="tl">
                  <a:srgbClr val="000000">
                    <a:alpha val="43137"/>
                  </a:srgbClr>
                </a:outerShdw>
              </a:effectLst>
            </a:endParaRPr>
          </a:p>
        </p:txBody>
      </p:sp>
      <p:sp>
        <p:nvSpPr>
          <p:cNvPr id="3" name="内容占位符 2"/>
          <p:cNvSpPr>
            <a:spLocks noGrp="1"/>
          </p:cNvSpPr>
          <p:nvPr>
            <p:ph sz="quarter" idx="1"/>
          </p:nvPr>
        </p:nvSpPr>
        <p:spPr>
          <a:xfrm>
            <a:off x="717550" y="2258376"/>
            <a:ext cx="3581400" cy="4351338"/>
          </a:xfrm>
        </p:spPr>
        <p:txBody>
          <a:bodyPr/>
          <a:lstStyle/>
          <a:p>
            <a:pPr>
              <a:lnSpc>
                <a:spcPct val="150000"/>
              </a:lnSpc>
            </a:pPr>
            <a:r>
              <a:rPr lang="en-US" altLang="zh-CN" dirty="0"/>
              <a:t>Discovery </a:t>
            </a:r>
            <a:r>
              <a:rPr lang="zh-CN" altLang="en-US" dirty="0"/>
              <a:t>频道与</a:t>
            </a:r>
            <a:r>
              <a:rPr lang="en-US" altLang="zh-CN" dirty="0"/>
              <a:t>IBM</a:t>
            </a:r>
            <a:r>
              <a:rPr lang="zh-CN" altLang="en-US" dirty="0"/>
              <a:t>合作拍摄制作的科普纪录片，介绍当今世界在人工智能方面的进展和展望</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8520" y="2224722"/>
            <a:ext cx="6907548" cy="3850958"/>
          </a:xfrm>
          <a:prstGeom prst="rect">
            <a:avLst/>
          </a:prstGeom>
        </p:spPr>
      </p:pic>
      <p:sp>
        <p:nvSpPr>
          <p:cNvPr id="5" name="矩形 4"/>
          <p:cNvSpPr/>
          <p:nvPr/>
        </p:nvSpPr>
        <p:spPr>
          <a:xfrm>
            <a:off x="6259815" y="6425048"/>
            <a:ext cx="4467890" cy="369332"/>
          </a:xfrm>
          <a:prstGeom prst="rect">
            <a:avLst/>
          </a:prstGeom>
        </p:spPr>
        <p:txBody>
          <a:bodyPr wrap="none">
            <a:spAutoFit/>
          </a:bodyPr>
          <a:lstStyle/>
          <a:p>
            <a:r>
              <a:rPr lang="zh-CN" altLang="en-US" dirty="0"/>
              <a:t>https://v.qq.com/x/page/t0779y2kbou.html</a:t>
            </a:r>
          </a:p>
        </p:txBody>
      </p:sp>
    </p:spTree>
    <p:extLst>
      <p:ext uri="{BB962C8B-B14F-4D97-AF65-F5344CB8AC3E}">
        <p14:creationId xmlns:p14="http://schemas.microsoft.com/office/powerpoint/2010/main" val="2574749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685800" y="522288"/>
            <a:ext cx="9956800" cy="1143000"/>
          </a:xfrm>
        </p:spPr>
        <p:txBody>
          <a:bodyPr>
            <a:normAutofit/>
          </a:body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zh-CN" altLang="en-US" sz="4400" dirty="0">
              <a:ea typeface="宋体" panose="02010600030101010101" pitchFamily="2" charset="-122"/>
            </a:endParaRPr>
          </a:p>
        </p:txBody>
      </p:sp>
      <p:sp>
        <p:nvSpPr>
          <p:cNvPr id="31748" name="Rectangle 3"/>
          <p:cNvSpPr>
            <a:spLocks noGrp="1" noChangeArrowheads="1"/>
          </p:cNvSpPr>
          <p:nvPr>
            <p:ph sz="quarter" idx="1"/>
          </p:nvPr>
        </p:nvSpPr>
        <p:spPr>
          <a:xfrm>
            <a:off x="768350" y="1822450"/>
            <a:ext cx="10827327" cy="4714875"/>
          </a:xfrm>
        </p:spPr>
        <p:txBody>
          <a:bodyPr>
            <a:normAutofit fontScale="92500" lnSpcReduction="10000"/>
          </a:bodyPr>
          <a:lstStyle/>
          <a:p>
            <a:pPr>
              <a:lnSpc>
                <a:spcPct val="170000"/>
              </a:lnSpc>
              <a:buFont typeface="Wingdings" panose="05000000000000000000" pitchFamily="2" charset="2"/>
              <a:buChar char="Ø"/>
            </a:pPr>
            <a:r>
              <a:rPr lang="zh-CN" altLang="en-US" sz="3000" b="1" dirty="0">
                <a:solidFill>
                  <a:srgbClr val="0070C0"/>
                </a:solidFill>
                <a:effectLst>
                  <a:outerShdw blurRad="38100" dist="38100" dir="2700000" algn="tl">
                    <a:srgbClr val="000000">
                      <a:alpha val="43137"/>
                    </a:srgbClr>
                  </a:outerShdw>
                </a:effectLst>
                <a:ea typeface="宋体" panose="02010600030101010101" pitchFamily="2" charset="-122"/>
              </a:rPr>
              <a:t>课程目标和基本要求</a:t>
            </a:r>
            <a:endParaRPr lang="en-US" altLang="zh-CN" sz="3000" b="1" dirty="0">
              <a:solidFill>
                <a:srgbClr val="0070C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nSpc>
                <a:spcPct val="170000"/>
              </a:lnSpc>
              <a:buBlip>
                <a:blip r:embed="rId3"/>
              </a:buBlip>
            </a:pPr>
            <a:r>
              <a:rPr lang="zh-CN" altLang="en-US" b="1" dirty="0">
                <a:latin typeface="宋体" panose="02010600030101010101" pitchFamily="2" charset="-122"/>
                <a:ea typeface="宋体" panose="02010600030101010101" pitchFamily="2" charset="-122"/>
              </a:rPr>
              <a:t>熟悉人工智能的思想、方法及其应用研究领域，掌握开拓者们的问题求解方法</a:t>
            </a:r>
          </a:p>
          <a:p>
            <a:pPr eaLnBrk="1" hangingPunct="1">
              <a:lnSpc>
                <a:spcPct val="170000"/>
              </a:lnSpc>
              <a:buFontTx/>
              <a:buBlip>
                <a:blip r:embed="rId3"/>
              </a:buBlip>
            </a:pPr>
            <a:r>
              <a:rPr lang="zh-CN" altLang="en-US" b="1" dirty="0">
                <a:latin typeface="宋体" panose="02010600030101010101" pitchFamily="2" charset="-122"/>
                <a:ea typeface="宋体" panose="02010600030101010101" pitchFamily="2" charset="-122"/>
              </a:rPr>
              <a:t>要求：</a:t>
            </a:r>
            <a:endParaRPr lang="en-US" altLang="zh-CN" b="1" dirty="0">
              <a:latin typeface="宋体" panose="02010600030101010101" pitchFamily="2" charset="-122"/>
              <a:ea typeface="宋体" panose="02010600030101010101" pitchFamily="2" charset="-122"/>
            </a:endParaRPr>
          </a:p>
          <a:p>
            <a:pPr lvl="1">
              <a:lnSpc>
                <a:spcPct val="170000"/>
              </a:lnSpc>
              <a:buBlip>
                <a:blip r:embed="rId3"/>
              </a:buBlip>
            </a:pPr>
            <a:r>
              <a:rPr lang="zh-CN" altLang="en-US" b="1" dirty="0">
                <a:latin typeface="宋体" panose="02010600030101010101" pitchFamily="2" charset="-122"/>
                <a:ea typeface="宋体" panose="02010600030101010101" pitchFamily="2" charset="-122"/>
              </a:rPr>
              <a:t>掌握人工智能的一些</a:t>
            </a:r>
            <a:r>
              <a:rPr lang="zh-CN" altLang="en-US" b="1" dirty="0">
                <a:solidFill>
                  <a:srgbClr val="FF0000"/>
                </a:solidFill>
                <a:latin typeface="宋体" panose="02010600030101010101" pitchFamily="2" charset="-122"/>
                <a:ea typeface="宋体" panose="02010600030101010101" pitchFamily="2" charset="-122"/>
              </a:rPr>
              <a:t>主要思想、方法和算法</a:t>
            </a:r>
            <a:endParaRPr lang="en-US" altLang="zh-CN" b="1" dirty="0">
              <a:solidFill>
                <a:srgbClr val="FF0000"/>
              </a:solidFill>
              <a:latin typeface="宋体" panose="02010600030101010101" pitchFamily="2" charset="-122"/>
              <a:ea typeface="宋体" panose="02010600030101010101" pitchFamily="2" charset="-122"/>
            </a:endParaRPr>
          </a:p>
          <a:p>
            <a:pPr lvl="1">
              <a:lnSpc>
                <a:spcPct val="170000"/>
              </a:lnSpc>
              <a:buBlip>
                <a:blip r:embed="rId3"/>
              </a:buBlip>
            </a:pPr>
            <a:r>
              <a:rPr lang="zh-CN" altLang="en-US" b="1" dirty="0">
                <a:latin typeface="宋体" panose="02010600030101010101" pitchFamily="2" charset="-122"/>
                <a:ea typeface="宋体" panose="02010600030101010101" pitchFamily="2" charset="-122"/>
              </a:rPr>
              <a:t>有效地运用所学知识和方法</a:t>
            </a:r>
            <a:r>
              <a:rPr lang="zh-CN" altLang="en-US" b="1" dirty="0">
                <a:solidFill>
                  <a:srgbClr val="FF0000"/>
                </a:solidFill>
                <a:latin typeface="宋体" panose="02010600030101010101" pitchFamily="2" charset="-122"/>
                <a:ea typeface="宋体" panose="02010600030101010101" pitchFamily="2" charset="-122"/>
              </a:rPr>
              <a:t>解决实际问题</a:t>
            </a:r>
            <a:endParaRPr lang="en-US" altLang="zh-CN" b="1" dirty="0">
              <a:solidFill>
                <a:srgbClr val="FF0000"/>
              </a:solidFill>
              <a:latin typeface="宋体" panose="02010600030101010101" pitchFamily="2" charset="-122"/>
              <a:ea typeface="宋体" panose="02010600030101010101" pitchFamily="2" charset="-122"/>
            </a:endParaRPr>
          </a:p>
          <a:p>
            <a:pPr lvl="1">
              <a:lnSpc>
                <a:spcPct val="170000"/>
              </a:lnSpc>
              <a:buFontTx/>
              <a:buBlip>
                <a:blip r:embed="rId3"/>
              </a:buBlip>
            </a:pPr>
            <a:r>
              <a:rPr lang="zh-CN" altLang="en-US" b="1" dirty="0">
                <a:latin typeface="宋体" panose="02010600030101010101" pitchFamily="2" charset="-122"/>
                <a:ea typeface="宋体" panose="02010600030101010101" pitchFamily="2" charset="-122"/>
              </a:rPr>
              <a:t>通过</a:t>
            </a:r>
            <a:r>
              <a:rPr lang="zh-CN" altLang="en-US" b="1" dirty="0">
                <a:solidFill>
                  <a:srgbClr val="FF0000"/>
                </a:solidFill>
                <a:latin typeface="宋体" panose="02010600030101010101" pitchFamily="2" charset="-122"/>
                <a:ea typeface="宋体" panose="02010600030101010101" pitchFamily="2" charset="-122"/>
              </a:rPr>
              <a:t>实验</a:t>
            </a:r>
            <a:r>
              <a:rPr lang="zh-CN" altLang="en-US" b="1" dirty="0">
                <a:latin typeface="宋体" panose="02010600030101010101" pitchFamily="2" charset="-122"/>
                <a:ea typeface="宋体" panose="02010600030101010101" pitchFamily="2" charset="-122"/>
              </a:rPr>
              <a:t>进一步体会有关算法，获取一些初步的经验</a:t>
            </a:r>
            <a:endParaRPr lang="en-US" altLang="zh-CN" b="1" dirty="0">
              <a:latin typeface="宋体" panose="02010600030101010101" pitchFamily="2" charset="-122"/>
              <a:ea typeface="宋体" panose="02010600030101010101" pitchFamily="2" charset="-122"/>
            </a:endParaRPr>
          </a:p>
          <a:p>
            <a:pPr lvl="1">
              <a:lnSpc>
                <a:spcPct val="170000"/>
              </a:lnSpc>
              <a:buBlip>
                <a:blip r:embed="rId3"/>
              </a:buBlip>
            </a:pPr>
            <a:r>
              <a:rPr lang="zh-CN" altLang="en-US" b="1" dirty="0">
                <a:solidFill>
                  <a:srgbClr val="FF0000"/>
                </a:solidFill>
                <a:latin typeface="宋体" panose="02010600030101010101" pitchFamily="2" charset="-122"/>
                <a:ea typeface="宋体" panose="02010600030101010101" pitchFamily="2" charset="-122"/>
              </a:rPr>
              <a:t>查阅适当的文献</a:t>
            </a:r>
            <a:r>
              <a:rPr lang="zh-CN" altLang="en-US" b="1" dirty="0">
                <a:latin typeface="宋体" panose="02010600030101010101" pitchFamily="2" charset="-122"/>
                <a:ea typeface="宋体" panose="02010600030101010101" pitchFamily="2" charset="-122"/>
              </a:rPr>
              <a:t>，将所学的知识与自己未来发展相结合起来，达到既丰富学习内容，又有一定的研究和应用的目的。</a:t>
            </a:r>
            <a:endParaRPr lang="zh-CN" altLang="en-US" b="1" dirty="0">
              <a:ea typeface="宋体" panose="02010600030101010101" pitchFamily="2" charset="-122"/>
            </a:endParaRPr>
          </a:p>
        </p:txBody>
      </p:sp>
      <p:sp>
        <p:nvSpPr>
          <p:cNvPr id="31746" name="灯片编号占位符 3"/>
          <p:cNvSpPr>
            <a:spLocks noGrp="1"/>
          </p:cNvSpPr>
          <p:nvPr>
            <p:ph type="sldNum" sz="quarter" idx="15"/>
          </p:nvPr>
        </p:nvSpPr>
        <p:spPr>
          <a:xfrm>
            <a:off x="10984738" y="6381750"/>
            <a:ext cx="812800" cy="52120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b="1">
                <a:solidFill>
                  <a:schemeClr val="tx1"/>
                </a:solidFill>
                <a:latin typeface="Arial" panose="020B0604020202020204" pitchFamily="34" charset="0"/>
              </a:defRPr>
            </a:lvl1pPr>
            <a:lvl2pPr marL="742950" indent="-285750">
              <a:spcBef>
                <a:spcPct val="20000"/>
              </a:spcBef>
              <a:buChar char="–"/>
              <a:defRPr b="1">
                <a:solidFill>
                  <a:schemeClr val="tx1"/>
                </a:solidFill>
                <a:latin typeface="Arial" panose="020B0604020202020204" pitchFamily="34" charset="0"/>
              </a:defRPr>
            </a:lvl2pPr>
            <a:lvl3pPr marL="1143000" indent="-228600">
              <a:spcBef>
                <a:spcPct val="20000"/>
              </a:spcBef>
              <a:buChar char="•"/>
              <a:defRPr sz="1600" b="1">
                <a:solidFill>
                  <a:schemeClr val="tx1"/>
                </a:solidFill>
                <a:latin typeface="Arial" panose="020B0604020202020204" pitchFamily="34" charset="0"/>
              </a:defRPr>
            </a:lvl3pPr>
            <a:lvl4pPr marL="1600200" indent="-228600">
              <a:spcBef>
                <a:spcPct val="20000"/>
              </a:spcBef>
              <a:buChar char="–"/>
              <a:defRPr sz="1400" b="1">
                <a:solidFill>
                  <a:schemeClr val="tx1"/>
                </a:solidFill>
                <a:latin typeface="Arial" panose="020B0604020202020204" pitchFamily="34" charset="0"/>
              </a:defRPr>
            </a:lvl4pPr>
            <a:lvl5pPr marL="2057400" indent="-228600">
              <a:spcBef>
                <a:spcPct val="20000"/>
              </a:spcBef>
              <a:buChar char="»"/>
              <a:defRPr sz="14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b="1">
                <a:solidFill>
                  <a:schemeClr val="tx1"/>
                </a:solidFill>
                <a:latin typeface="Arial" panose="020B0604020202020204" pitchFamily="34" charset="0"/>
              </a:defRPr>
            </a:lvl9pPr>
          </a:lstStyle>
          <a:p>
            <a:pPr>
              <a:spcBef>
                <a:spcPct val="0"/>
              </a:spcBef>
              <a:buFontTx/>
              <a:buNone/>
            </a:pPr>
            <a:fld id="{A99D93E8-FD06-4B10-98D6-56A29BCD63CC}" type="slidenum">
              <a:rPr lang="en-US" altLang="zh-CN" sz="1400" b="0"/>
              <a:pPr>
                <a:spcBef>
                  <a:spcPct val="0"/>
                </a:spcBef>
                <a:buFontTx/>
                <a:buNone/>
              </a:pPr>
              <a:t>3</a:t>
            </a:fld>
            <a:endParaRPr lang="en-US" altLang="zh-CN" sz="1400" b="0" dirty="0"/>
          </a:p>
        </p:txBody>
      </p:sp>
    </p:spTree>
    <p:extLst>
      <p:ext uri="{BB962C8B-B14F-4D97-AF65-F5344CB8AC3E}">
        <p14:creationId xmlns:p14="http://schemas.microsoft.com/office/powerpoint/2010/main" val="283330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 descr="C:\Users\zhaocr\AppData\Local\Temp\WeChat Files\116208e148b1a0da558e40d22944f7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039" y="1529542"/>
            <a:ext cx="868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600" b="1" dirty="0"/>
              <a:t>围棋大战</a:t>
            </a:r>
          </a:p>
        </p:txBody>
      </p:sp>
    </p:spTree>
    <p:extLst>
      <p:ext uri="{BB962C8B-B14F-4D97-AF65-F5344CB8AC3E}">
        <p14:creationId xmlns:p14="http://schemas.microsoft.com/office/powerpoint/2010/main" val="29654607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descr="C:\Users\zhaocr\AppData\Local\Temp\WeChat Files\80e479f0269cee49a3fb9c34714df7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547553"/>
            <a:ext cx="8763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600" b="1" dirty="0"/>
              <a:t>图像分类</a:t>
            </a:r>
          </a:p>
        </p:txBody>
      </p:sp>
    </p:spTree>
    <p:extLst>
      <p:ext uri="{BB962C8B-B14F-4D97-AF65-F5344CB8AC3E}">
        <p14:creationId xmlns:p14="http://schemas.microsoft.com/office/powerpoint/2010/main" val="389356122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1" descr="C:\Users\zhaocr\AppData\Local\Temp\WeChat Files\46249b4f03a3c34a5d5506d6371741a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647" y="1620982"/>
            <a:ext cx="8763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600" b="1" dirty="0"/>
              <a:t>人脸识别</a:t>
            </a:r>
          </a:p>
        </p:txBody>
      </p:sp>
    </p:spTree>
    <p:extLst>
      <p:ext uri="{BB962C8B-B14F-4D97-AF65-F5344CB8AC3E}">
        <p14:creationId xmlns:p14="http://schemas.microsoft.com/office/powerpoint/2010/main" val="195053602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1" descr="C:\Users\zhaocr\AppData\Local\Temp\WeChat Files\ebd5611cc41ace2f91fb5ad6296ddc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222" y="1690688"/>
            <a:ext cx="8686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600" b="1" dirty="0"/>
              <a:t>语音识别</a:t>
            </a:r>
          </a:p>
        </p:txBody>
      </p:sp>
    </p:spTree>
    <p:extLst>
      <p:ext uri="{BB962C8B-B14F-4D97-AF65-F5344CB8AC3E}">
        <p14:creationId xmlns:p14="http://schemas.microsoft.com/office/powerpoint/2010/main" val="136758851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p:cNvSpPr txBox="1">
            <a:spLocks noChangeArrowheads="1"/>
          </p:cNvSpPr>
          <p:nvPr/>
        </p:nvSpPr>
        <p:spPr bwMode="auto">
          <a:xfrm>
            <a:off x="491837" y="505692"/>
            <a:ext cx="259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0000"/>
              </a:buClr>
              <a:buFont typeface="Wingdings 2" panose="05020102010507070707" pitchFamily="18" charset="2"/>
              <a:buChar char=""/>
              <a:defRPr sz="2800">
                <a:solidFill>
                  <a:schemeClr val="tx1"/>
                </a:solidFill>
                <a:latin typeface="Arial" panose="020B0604020202020204" pitchFamily="34" charset="0"/>
                <a:ea typeface="楷体_GB2312"/>
                <a:cs typeface="楷体_GB2312"/>
              </a:defRPr>
            </a:lvl1pPr>
            <a:lvl2pPr marL="742950" indent="-285750">
              <a:spcBef>
                <a:spcPct val="20000"/>
              </a:spcBef>
              <a:buClr>
                <a:schemeClr val="accent2"/>
              </a:buClr>
              <a:buFont typeface="Wingdings" panose="05000000000000000000" pitchFamily="2" charset="2"/>
              <a:buChar char="Ø"/>
              <a:defRPr sz="2400">
                <a:solidFill>
                  <a:schemeClr val="tx1"/>
                </a:solidFill>
                <a:latin typeface="楷体_GB2312"/>
                <a:ea typeface="楷体_GB2312"/>
                <a:cs typeface="楷体_GB2312"/>
              </a:defRPr>
            </a:lvl2pPr>
            <a:lvl3pPr marL="1143000" indent="-228600">
              <a:spcBef>
                <a:spcPct val="20000"/>
              </a:spcBef>
              <a:buChar char="•"/>
              <a:defRPr sz="2000">
                <a:solidFill>
                  <a:schemeClr val="tx1"/>
                </a:solidFill>
                <a:latin typeface="楷体_GB2312"/>
                <a:ea typeface="楷体_GB2312"/>
                <a:cs typeface="楷体_GB2312"/>
              </a:defRPr>
            </a:lvl3pPr>
            <a:lvl4pPr marL="1600200" indent="-228600">
              <a:spcBef>
                <a:spcPct val="20000"/>
              </a:spcBef>
              <a:buChar char="–"/>
              <a:defRPr sz="1600">
                <a:solidFill>
                  <a:schemeClr val="tx1"/>
                </a:solidFill>
                <a:latin typeface="楷体_GB2312"/>
                <a:ea typeface="楷体_GB2312"/>
                <a:cs typeface="楷体_GB2312"/>
              </a:defRPr>
            </a:lvl4pPr>
            <a:lvl5pPr marL="2057400" indent="-228600">
              <a:spcBef>
                <a:spcPct val="20000"/>
              </a:spcBef>
              <a:buChar char="»"/>
              <a:defRPr sz="1200">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1200">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1200">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1200">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1200">
                <a:solidFill>
                  <a:schemeClr val="tx1"/>
                </a:solidFill>
                <a:latin typeface="楷体_GB2312"/>
                <a:ea typeface="楷体_GB2312"/>
                <a:cs typeface="楷体_GB2312"/>
              </a:defRPr>
            </a:lvl9pPr>
          </a:lstStyle>
          <a:p>
            <a:pPr>
              <a:spcBef>
                <a:spcPct val="0"/>
              </a:spcBef>
              <a:buClrTx/>
              <a:buNone/>
            </a:pPr>
            <a:r>
              <a:rPr lang="zh-CN" altLang="en-US" sz="4800" dirty="0">
                <a:ea typeface="宋体" panose="02010600030101010101" pitchFamily="2" charset="-122"/>
              </a:rPr>
              <a:t> </a:t>
            </a:r>
            <a:r>
              <a:rPr lang="zh-CN" altLang="en-US" sz="3600" b="1" cap="small" dirty="0">
                <a:solidFill>
                  <a:schemeClr val="tx2"/>
                </a:solidFill>
                <a:effectLst>
                  <a:outerShdw blurRad="38100" dist="38100" dir="2700000" algn="tl">
                    <a:srgbClr val="000000">
                      <a:alpha val="43137"/>
                    </a:srgbClr>
                  </a:outerShdw>
                </a:effectLst>
                <a:latin typeface="+mj-lt"/>
                <a:ea typeface="+mj-ea"/>
                <a:cs typeface="+mj-cs"/>
              </a:rPr>
              <a:t>机器人</a:t>
            </a:r>
          </a:p>
        </p:txBody>
      </p:sp>
      <p:pic>
        <p:nvPicPr>
          <p:cNvPr id="4608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6525" y="1813560"/>
            <a:ext cx="8839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458589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内容占位符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4883149" y="2530663"/>
            <a:ext cx="5762643" cy="3241487"/>
          </a:xfrm>
        </p:spPr>
      </p:pic>
      <p:sp>
        <p:nvSpPr>
          <p:cNvPr id="20483" name="矩形 5"/>
          <p:cNvSpPr>
            <a:spLocks noChangeArrowheads="1"/>
          </p:cNvSpPr>
          <p:nvPr/>
        </p:nvSpPr>
        <p:spPr bwMode="auto">
          <a:xfrm>
            <a:off x="800100" y="2364740"/>
            <a:ext cx="374015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pP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2017</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年，</a:t>
            </a: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波士顿动力</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发布</a:t>
            </a: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rPr>
              <a:t>新型轮式直立机器人</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Handle</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Handle</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可承重</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45.5</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公斤，而在负重时机器人照样可以轻盈地跳过障碍物。</a:t>
            </a:r>
          </a:p>
        </p:txBody>
      </p:sp>
      <p:sp>
        <p:nvSpPr>
          <p:cNvPr id="5" name="TextBox 1"/>
          <p:cNvSpPr txBox="1">
            <a:spLocks noChangeArrowheads="1"/>
          </p:cNvSpPr>
          <p:nvPr/>
        </p:nvSpPr>
        <p:spPr bwMode="auto">
          <a:xfrm>
            <a:off x="548987" y="746992"/>
            <a:ext cx="259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0000"/>
              </a:buClr>
              <a:buFont typeface="Wingdings 2" panose="05020102010507070707" pitchFamily="18" charset="2"/>
              <a:buChar char=""/>
              <a:defRPr sz="2800">
                <a:solidFill>
                  <a:schemeClr val="tx1"/>
                </a:solidFill>
                <a:latin typeface="Arial" panose="020B0604020202020204" pitchFamily="34" charset="0"/>
                <a:ea typeface="楷体_GB2312"/>
                <a:cs typeface="楷体_GB2312"/>
              </a:defRPr>
            </a:lvl1pPr>
            <a:lvl2pPr marL="742950" indent="-285750">
              <a:spcBef>
                <a:spcPct val="20000"/>
              </a:spcBef>
              <a:buClr>
                <a:schemeClr val="accent2"/>
              </a:buClr>
              <a:buFont typeface="Wingdings" panose="05000000000000000000" pitchFamily="2" charset="2"/>
              <a:buChar char="Ø"/>
              <a:defRPr sz="2400">
                <a:solidFill>
                  <a:schemeClr val="tx1"/>
                </a:solidFill>
                <a:latin typeface="楷体_GB2312"/>
                <a:ea typeface="楷体_GB2312"/>
                <a:cs typeface="楷体_GB2312"/>
              </a:defRPr>
            </a:lvl2pPr>
            <a:lvl3pPr marL="1143000" indent="-228600">
              <a:spcBef>
                <a:spcPct val="20000"/>
              </a:spcBef>
              <a:buChar char="•"/>
              <a:defRPr sz="2000">
                <a:solidFill>
                  <a:schemeClr val="tx1"/>
                </a:solidFill>
                <a:latin typeface="楷体_GB2312"/>
                <a:ea typeface="楷体_GB2312"/>
                <a:cs typeface="楷体_GB2312"/>
              </a:defRPr>
            </a:lvl3pPr>
            <a:lvl4pPr marL="1600200" indent="-228600">
              <a:spcBef>
                <a:spcPct val="20000"/>
              </a:spcBef>
              <a:buChar char="–"/>
              <a:defRPr sz="1600">
                <a:solidFill>
                  <a:schemeClr val="tx1"/>
                </a:solidFill>
                <a:latin typeface="楷体_GB2312"/>
                <a:ea typeface="楷体_GB2312"/>
                <a:cs typeface="楷体_GB2312"/>
              </a:defRPr>
            </a:lvl4pPr>
            <a:lvl5pPr marL="2057400" indent="-228600">
              <a:spcBef>
                <a:spcPct val="20000"/>
              </a:spcBef>
              <a:buChar char="»"/>
              <a:defRPr sz="1200">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1200">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1200">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1200">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1200">
                <a:solidFill>
                  <a:schemeClr val="tx1"/>
                </a:solidFill>
                <a:latin typeface="楷体_GB2312"/>
                <a:ea typeface="楷体_GB2312"/>
                <a:cs typeface="楷体_GB2312"/>
              </a:defRPr>
            </a:lvl9pPr>
          </a:lstStyle>
          <a:p>
            <a:pPr>
              <a:spcBef>
                <a:spcPct val="0"/>
              </a:spcBef>
              <a:buClrTx/>
              <a:buNone/>
            </a:pPr>
            <a:r>
              <a:rPr lang="zh-CN" altLang="en-US" sz="4800" dirty="0">
                <a:ea typeface="宋体" panose="02010600030101010101" pitchFamily="2" charset="-122"/>
              </a:rPr>
              <a:t> </a:t>
            </a:r>
            <a:r>
              <a:rPr lang="zh-CN" altLang="en-US" sz="3600" b="1" cap="small" dirty="0">
                <a:solidFill>
                  <a:schemeClr val="tx2"/>
                </a:solidFill>
                <a:effectLst>
                  <a:outerShdw blurRad="38100" dist="38100" dir="2700000" algn="tl">
                    <a:srgbClr val="000000">
                      <a:alpha val="43137"/>
                    </a:srgbClr>
                  </a:outerShdw>
                </a:effectLst>
                <a:latin typeface="+mj-lt"/>
                <a:ea typeface="+mj-ea"/>
                <a:cs typeface="+mj-cs"/>
              </a:rPr>
              <a:t>机器人</a:t>
            </a:r>
          </a:p>
        </p:txBody>
      </p:sp>
    </p:spTree>
    <p:extLst>
      <p:ext uri="{BB962C8B-B14F-4D97-AF65-F5344CB8AC3E}">
        <p14:creationId xmlns:p14="http://schemas.microsoft.com/office/powerpoint/2010/main" val="166033697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447800"/>
            <a:ext cx="70104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1"/>
          <p:cNvSpPr txBox="1">
            <a:spLocks noChangeArrowheads="1"/>
          </p:cNvSpPr>
          <p:nvPr/>
        </p:nvSpPr>
        <p:spPr bwMode="auto">
          <a:xfrm>
            <a:off x="775048" y="507077"/>
            <a:ext cx="40318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2" panose="05020102010507070707" pitchFamily="18" charset="2"/>
              <a:buChar char=""/>
              <a:defRPr sz="2800">
                <a:solidFill>
                  <a:schemeClr val="tx1"/>
                </a:solidFill>
                <a:latin typeface="Arial" panose="020B0604020202020204" pitchFamily="34" charset="0"/>
                <a:ea typeface="楷体_GB2312"/>
                <a:cs typeface="楷体_GB2312"/>
              </a:defRPr>
            </a:lvl1pPr>
            <a:lvl2pPr marL="742950" indent="-285750">
              <a:spcBef>
                <a:spcPct val="20000"/>
              </a:spcBef>
              <a:buClr>
                <a:schemeClr val="accent2"/>
              </a:buClr>
              <a:buFont typeface="Wingdings" panose="05000000000000000000" pitchFamily="2" charset="2"/>
              <a:buChar char="Ø"/>
              <a:defRPr sz="2400">
                <a:solidFill>
                  <a:schemeClr val="tx1"/>
                </a:solidFill>
                <a:latin typeface="楷体_GB2312"/>
                <a:ea typeface="楷体_GB2312"/>
                <a:cs typeface="楷体_GB2312"/>
              </a:defRPr>
            </a:lvl2pPr>
            <a:lvl3pPr marL="1143000" indent="-228600">
              <a:spcBef>
                <a:spcPct val="20000"/>
              </a:spcBef>
              <a:buChar char="•"/>
              <a:defRPr sz="2000">
                <a:solidFill>
                  <a:schemeClr val="tx1"/>
                </a:solidFill>
                <a:latin typeface="楷体_GB2312"/>
                <a:ea typeface="楷体_GB2312"/>
                <a:cs typeface="楷体_GB2312"/>
              </a:defRPr>
            </a:lvl3pPr>
            <a:lvl4pPr marL="1600200" indent="-228600">
              <a:spcBef>
                <a:spcPct val="20000"/>
              </a:spcBef>
              <a:buChar char="–"/>
              <a:defRPr sz="1600">
                <a:solidFill>
                  <a:schemeClr val="tx1"/>
                </a:solidFill>
                <a:latin typeface="楷体_GB2312"/>
                <a:ea typeface="楷体_GB2312"/>
                <a:cs typeface="楷体_GB2312"/>
              </a:defRPr>
            </a:lvl4pPr>
            <a:lvl5pPr marL="2057400" indent="-228600">
              <a:spcBef>
                <a:spcPct val="20000"/>
              </a:spcBef>
              <a:buChar char="»"/>
              <a:defRPr sz="1200">
                <a:solidFill>
                  <a:schemeClr val="tx1"/>
                </a:solidFill>
                <a:latin typeface="楷体_GB2312"/>
                <a:ea typeface="楷体_GB2312"/>
                <a:cs typeface="楷体_GB2312"/>
              </a:defRPr>
            </a:lvl5pPr>
            <a:lvl6pPr marL="2514600" indent="-228600" eaLnBrk="0" fontAlgn="base" hangingPunct="0">
              <a:spcBef>
                <a:spcPct val="20000"/>
              </a:spcBef>
              <a:spcAft>
                <a:spcPct val="0"/>
              </a:spcAft>
              <a:buChar char="»"/>
              <a:defRPr sz="1200">
                <a:solidFill>
                  <a:schemeClr val="tx1"/>
                </a:solidFill>
                <a:latin typeface="楷体_GB2312"/>
                <a:ea typeface="楷体_GB2312"/>
                <a:cs typeface="楷体_GB2312"/>
              </a:defRPr>
            </a:lvl6pPr>
            <a:lvl7pPr marL="2971800" indent="-228600" eaLnBrk="0" fontAlgn="base" hangingPunct="0">
              <a:spcBef>
                <a:spcPct val="20000"/>
              </a:spcBef>
              <a:spcAft>
                <a:spcPct val="0"/>
              </a:spcAft>
              <a:buChar char="»"/>
              <a:defRPr sz="1200">
                <a:solidFill>
                  <a:schemeClr val="tx1"/>
                </a:solidFill>
                <a:latin typeface="楷体_GB2312"/>
                <a:ea typeface="楷体_GB2312"/>
                <a:cs typeface="楷体_GB2312"/>
              </a:defRPr>
            </a:lvl7pPr>
            <a:lvl8pPr marL="3429000" indent="-228600" eaLnBrk="0" fontAlgn="base" hangingPunct="0">
              <a:spcBef>
                <a:spcPct val="20000"/>
              </a:spcBef>
              <a:spcAft>
                <a:spcPct val="0"/>
              </a:spcAft>
              <a:buChar char="»"/>
              <a:defRPr sz="1200">
                <a:solidFill>
                  <a:schemeClr val="tx1"/>
                </a:solidFill>
                <a:latin typeface="楷体_GB2312"/>
                <a:ea typeface="楷体_GB2312"/>
                <a:cs typeface="楷体_GB2312"/>
              </a:defRPr>
            </a:lvl8pPr>
            <a:lvl9pPr marL="3886200" indent="-228600" eaLnBrk="0" fontAlgn="base" hangingPunct="0">
              <a:spcBef>
                <a:spcPct val="20000"/>
              </a:spcBef>
              <a:spcAft>
                <a:spcPct val="0"/>
              </a:spcAft>
              <a:buChar char="»"/>
              <a:defRPr sz="1200">
                <a:solidFill>
                  <a:schemeClr val="tx1"/>
                </a:solidFill>
                <a:latin typeface="楷体_GB2312"/>
                <a:ea typeface="楷体_GB2312"/>
                <a:cs typeface="楷体_GB2312"/>
              </a:defRPr>
            </a:lvl9pPr>
          </a:lstStyle>
          <a:p>
            <a:pPr>
              <a:spcBef>
                <a:spcPct val="0"/>
              </a:spcBef>
              <a:buClrTx/>
              <a:buNone/>
            </a:pPr>
            <a:r>
              <a:rPr lang="zh-CN" altLang="en-US" sz="3600" b="1" cap="small" dirty="0">
                <a:solidFill>
                  <a:schemeClr val="tx2"/>
                </a:solidFill>
                <a:effectLst>
                  <a:outerShdw blurRad="38100" dist="38100" dir="2700000" algn="tl">
                    <a:srgbClr val="000000">
                      <a:alpha val="43137"/>
                    </a:srgbClr>
                  </a:outerShdw>
                </a:effectLst>
                <a:latin typeface="+mj-lt"/>
                <a:ea typeface="+mj-ea"/>
                <a:cs typeface="+mj-cs"/>
              </a:rPr>
              <a:t>机器人公民</a:t>
            </a:r>
            <a:r>
              <a:rPr lang="en-US" altLang="zh-CN" sz="3600" b="1" cap="small" dirty="0">
                <a:solidFill>
                  <a:schemeClr val="tx2"/>
                </a:solidFill>
                <a:effectLst>
                  <a:outerShdw blurRad="38100" dist="38100" dir="2700000" algn="tl">
                    <a:srgbClr val="000000">
                      <a:alpha val="43137"/>
                    </a:srgbClr>
                  </a:outerShdw>
                </a:effectLst>
                <a:latin typeface="+mj-lt"/>
                <a:ea typeface="+mj-ea"/>
                <a:cs typeface="+mj-cs"/>
              </a:rPr>
              <a:t>-</a:t>
            </a:r>
            <a:r>
              <a:rPr lang="zh-CN" altLang="en-US" sz="3600" b="1" cap="small" dirty="0">
                <a:solidFill>
                  <a:schemeClr val="tx2"/>
                </a:solidFill>
                <a:effectLst>
                  <a:outerShdw blurRad="38100" dist="38100" dir="2700000" algn="tl">
                    <a:srgbClr val="000000">
                      <a:alpha val="43137"/>
                    </a:srgbClr>
                  </a:outerShdw>
                </a:effectLst>
                <a:latin typeface="+mj-lt"/>
                <a:ea typeface="+mj-ea"/>
                <a:cs typeface="+mj-cs"/>
              </a:rPr>
              <a:t>索菲亚</a:t>
            </a:r>
          </a:p>
        </p:txBody>
      </p:sp>
    </p:spTree>
    <p:extLst>
      <p:ext uri="{BB962C8B-B14F-4D97-AF65-F5344CB8AC3E}">
        <p14:creationId xmlns:p14="http://schemas.microsoft.com/office/powerpoint/2010/main" val="297869381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1427284" y="264869"/>
            <a:ext cx="8229600" cy="1143000"/>
          </a:xfrm>
        </p:spPr>
        <p:txBody>
          <a:bodyPr/>
          <a:lstStyle/>
          <a:p>
            <a:pPr eaLnBrk="1" hangingPunct="1"/>
            <a:r>
              <a:rPr lang="zh-CN" altLang="en-US" dirty="0"/>
              <a:t>无人驾驶共享汽车</a:t>
            </a:r>
            <a:endParaRPr lang="en-US" altLang="zh-CN" dirty="0"/>
          </a:p>
        </p:txBody>
      </p:sp>
      <p:pic>
        <p:nvPicPr>
          <p:cNvPr id="23555" name="内容占位符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53801" y="1806575"/>
            <a:ext cx="6784975" cy="4287838"/>
          </a:xfrm>
        </p:spPr>
      </p:pic>
    </p:spTree>
    <p:extLst>
      <p:ext uri="{BB962C8B-B14F-4D97-AF65-F5344CB8AC3E}">
        <p14:creationId xmlns:p14="http://schemas.microsoft.com/office/powerpoint/2010/main" val="530776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cstate="print"/>
          <a:stretch>
            <a:fillRect/>
          </a:stretch>
        </p:blipFill>
        <p:spPr>
          <a:xfrm>
            <a:off x="586341" y="1743106"/>
            <a:ext cx="4610535" cy="2075551"/>
          </a:xfrm>
          <a:prstGeom prst="rect">
            <a:avLst/>
          </a:prstGeom>
        </p:spPr>
      </p:pic>
      <p:sp>
        <p:nvSpPr>
          <p:cNvPr id="23" name="文本框 10"/>
          <p:cNvSpPr txBox="1"/>
          <p:nvPr/>
        </p:nvSpPr>
        <p:spPr>
          <a:xfrm>
            <a:off x="1101090" y="1120140"/>
            <a:ext cx="4253230" cy="460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7030A0"/>
                </a:solidFill>
                <a:effectLst/>
                <a:uLnTx/>
                <a:uFillTx/>
                <a:latin typeface="微软雅黑" panose="020B0503020204020204" charset="-122"/>
                <a:ea typeface="微软雅黑" panose="020B0503020204020204" charset="-122"/>
                <a:cs typeface="Times New Roman" panose="02020603050405020304" pitchFamily="18" charset="0"/>
              </a:rPr>
              <a:t>X-47B</a:t>
            </a:r>
            <a:r>
              <a:rPr kumimoji="0" lang="zh-CN" altLang="en-US" sz="2400" b="0" i="0" u="none" strike="noStrike" kern="1200" cap="none" spc="0" normalizeH="0" baseline="0" noProof="0" dirty="0">
                <a:ln>
                  <a:noFill/>
                </a:ln>
                <a:solidFill>
                  <a:srgbClr val="7030A0"/>
                </a:solidFill>
                <a:effectLst/>
                <a:uLnTx/>
                <a:uFillTx/>
                <a:latin typeface="微软雅黑" panose="020B0503020204020204" charset="-122"/>
                <a:ea typeface="微软雅黑" panose="020B0503020204020204" charset="-122"/>
                <a:cs typeface="Times New Roman" panose="02020603050405020304" pitchFamily="18" charset="0"/>
              </a:rPr>
              <a:t>无人作战飞机（雷神）</a:t>
            </a:r>
          </a:p>
        </p:txBody>
      </p:sp>
      <p:pic>
        <p:nvPicPr>
          <p:cNvPr id="25" name="图片 24"/>
          <p:cNvPicPr>
            <a:picLocks noChangeAspect="1"/>
          </p:cNvPicPr>
          <p:nvPr/>
        </p:nvPicPr>
        <p:blipFill>
          <a:blip r:embed="rId3" cstate="print"/>
          <a:stretch>
            <a:fillRect/>
          </a:stretch>
        </p:blipFill>
        <p:spPr>
          <a:xfrm>
            <a:off x="7276225" y="1628137"/>
            <a:ext cx="4610975" cy="2305488"/>
          </a:xfrm>
          <a:prstGeom prst="rect">
            <a:avLst/>
          </a:prstGeom>
        </p:spPr>
      </p:pic>
      <p:sp>
        <p:nvSpPr>
          <p:cNvPr id="26" name="文本框 7"/>
          <p:cNvSpPr txBox="1"/>
          <p:nvPr/>
        </p:nvSpPr>
        <p:spPr>
          <a:xfrm>
            <a:off x="9072484" y="1153207"/>
            <a:ext cx="2080260" cy="46037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7030A0"/>
                </a:solidFill>
                <a:effectLst/>
                <a:uLnTx/>
                <a:uFillTx/>
                <a:latin typeface="微软雅黑" panose="020B0503020204020204" charset="-122"/>
                <a:ea typeface="微软雅黑" panose="020B0503020204020204" charset="-122"/>
                <a:cs typeface="仿宋_GB2312" panose="02010609030101010101" pitchFamily="1" charset="-122"/>
              </a:rPr>
              <a:t>无人机蜂群</a:t>
            </a:r>
          </a:p>
        </p:txBody>
      </p:sp>
      <p:sp>
        <p:nvSpPr>
          <p:cNvPr id="17" name="文本框 9"/>
          <p:cNvSpPr txBox="1"/>
          <p:nvPr/>
        </p:nvSpPr>
        <p:spPr>
          <a:xfrm>
            <a:off x="4730655" y="215373"/>
            <a:ext cx="5066488"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2060"/>
                </a:solidFill>
                <a:effectLst/>
                <a:uLnTx/>
                <a:uFillTx/>
                <a:latin typeface="阿里巴巴普惠体 R"/>
                <a:ea typeface="阿里巴巴普惠体 R"/>
                <a:cs typeface="+mn-cs"/>
              </a:rPr>
              <a:t>无人作战系统</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7200" y="6553200"/>
            <a:ext cx="304800" cy="304800"/>
          </a:xfrm>
          <a:prstGeom prst="rect">
            <a:avLst/>
          </a:prstGeom>
        </p:spPr>
      </p:pic>
      <p:pic>
        <p:nvPicPr>
          <p:cNvPr id="13" name="图片 33" descr="传美军方正在测试一系列新型无人机"/>
          <p:cNvPicPr>
            <a:picLocks noChangeAspect="1" noChangeArrowheads="1"/>
          </p:cNvPicPr>
          <p:nvPr/>
        </p:nvPicPr>
        <p:blipFill>
          <a:blip r:embed="rId5" cstate="print"/>
          <a:srcRect/>
          <a:stretch>
            <a:fillRect/>
          </a:stretch>
        </p:blipFill>
        <p:spPr>
          <a:xfrm>
            <a:off x="2448585" y="4232527"/>
            <a:ext cx="4750549" cy="2021770"/>
          </a:xfrm>
          <a:prstGeom prst="rect">
            <a:avLst/>
          </a:prstGeom>
          <a:noFill/>
          <a:ln w="9525">
            <a:noFill/>
            <a:miter lim="800000"/>
            <a:headEnd/>
            <a:tailEnd/>
          </a:ln>
        </p:spPr>
      </p:pic>
      <p:sp>
        <p:nvSpPr>
          <p:cNvPr id="14" name="文本框 8"/>
          <p:cNvSpPr txBox="1"/>
          <p:nvPr/>
        </p:nvSpPr>
        <p:spPr>
          <a:xfrm>
            <a:off x="7366095" y="5109395"/>
            <a:ext cx="3993772" cy="82994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7030A0"/>
                </a:solidFill>
                <a:effectLst/>
                <a:uLnTx/>
                <a:uFillTx/>
                <a:latin typeface="微软雅黑" panose="020B0503020204020204" charset="-122"/>
                <a:ea typeface="微软雅黑" panose="020B0503020204020204" charset="-122"/>
                <a:cs typeface="Times New Roman" panose="02020603050405020304" pitchFamily="18" charset="0"/>
                <a:sym typeface="+mn-ea"/>
              </a:rPr>
              <a:t>无人机“黑色大黄蜂纳米”（Black Hornet Nano）</a:t>
            </a:r>
          </a:p>
        </p:txBody>
      </p:sp>
    </p:spTree>
    <p:extLst>
      <p:ext uri="{BB962C8B-B14F-4D97-AF65-F5344CB8AC3E}">
        <p14:creationId xmlns:p14="http://schemas.microsoft.com/office/powerpoint/2010/main" val="1957357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effectLst>
                  <a:outerShdw blurRad="38100" dist="38100" dir="2700000" algn="tl">
                    <a:srgbClr val="000000">
                      <a:alpha val="43137"/>
                    </a:srgbClr>
                  </a:outerShdw>
                </a:effectLst>
              </a:rPr>
              <a:t>目录</a:t>
            </a:r>
          </a:p>
        </p:txBody>
      </p:sp>
      <p:sp>
        <p:nvSpPr>
          <p:cNvPr id="3" name="内容占位符 2"/>
          <p:cNvSpPr>
            <a:spLocks noGrp="1"/>
          </p:cNvSpPr>
          <p:nvPr>
            <p:ph sz="quarter" idx="1"/>
          </p:nvPr>
        </p:nvSpPr>
        <p:spPr>
          <a:xfrm>
            <a:off x="819150" y="2031711"/>
            <a:ext cx="10515600" cy="4351338"/>
          </a:xfrm>
        </p:spPr>
        <p:txBody>
          <a:bodyPr>
            <a:normAutofit fontScale="77500" lnSpcReduction="20000"/>
          </a:bodyPr>
          <a:lstStyle/>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为什么要研究人工智能</a:t>
            </a:r>
            <a:r>
              <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什么是人工智能</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人工智能发展历史</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zh-CN" alt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人工智能最新发展水平</a:t>
            </a: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r>
              <a:rPr lang="en-US" altLang="zh-CN" sz="3200"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AI</a:t>
            </a:r>
            <a:r>
              <a:rPr lang="zh-CN" altLang="en-US" sz="3200"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比赛、学术组织、会议、重要刊物</a:t>
            </a:r>
            <a:endParaRPr lang="en-US" altLang="zh-CN" sz="3200"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spcBef>
                <a:spcPts val="0"/>
              </a:spcBef>
              <a:defRPr/>
            </a:pPr>
            <a:endParaRPr lang="en-US" altLang="zh-C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120000"/>
              </a:lnSpc>
              <a:defRPr/>
            </a:pPr>
            <a:endPar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8567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662" y="3697126"/>
            <a:ext cx="2768138" cy="276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3"/>
          <p:cNvSpPr>
            <a:spLocks noGrp="1" noChangeArrowheads="1"/>
          </p:cNvSpPr>
          <p:nvPr>
            <p:ph sz="quarter" idx="1"/>
          </p:nvPr>
        </p:nvSpPr>
        <p:spPr>
          <a:xfrm>
            <a:off x="546100" y="1860088"/>
            <a:ext cx="5410200" cy="4929188"/>
          </a:xfrm>
        </p:spPr>
        <p:txBody>
          <a:bodyPr>
            <a:normAutofit lnSpcReduction="10000"/>
          </a:bodyPr>
          <a:lstStyle/>
          <a:p>
            <a:pPr lvl="1">
              <a:lnSpc>
                <a:spcPct val="80000"/>
              </a:lnSpc>
              <a:buFont typeface="Wingdings" panose="05000000000000000000" pitchFamily="2" charset="2"/>
              <a:buChar char="Ø"/>
            </a:pPr>
            <a:r>
              <a:rPr lang="zh-CN" altLang="en-US" sz="2800" b="1" dirty="0">
                <a:solidFill>
                  <a:srgbClr val="0070C0"/>
                </a:solidFill>
                <a:effectLst>
                  <a:outerShdw blurRad="38100" dist="38100" dir="2700000" algn="tl">
                    <a:srgbClr val="000000">
                      <a:alpha val="43137"/>
                    </a:srgbClr>
                  </a:outerShdw>
                </a:effectLst>
              </a:rPr>
              <a:t>课程教材和课程内容</a:t>
            </a:r>
            <a:endParaRPr lang="en-US" altLang="zh-CN" sz="2800" b="1" dirty="0">
              <a:solidFill>
                <a:srgbClr val="0070C0"/>
              </a:solidFill>
              <a:effectLst>
                <a:outerShdw blurRad="38100" dist="38100" dir="2700000" algn="tl">
                  <a:srgbClr val="000000">
                    <a:alpha val="43137"/>
                  </a:srgbClr>
                </a:outerShdw>
              </a:effectLst>
            </a:endParaRPr>
          </a:p>
          <a:p>
            <a:pPr eaLnBrk="1" hangingPunct="1">
              <a:lnSpc>
                <a:spcPct val="150000"/>
              </a:lnSpc>
            </a:pPr>
            <a:r>
              <a:rPr lang="en-US" altLang="zh-CN" b="1" dirty="0"/>
              <a:t>Textbook: S. Russell and P. </a:t>
            </a:r>
            <a:r>
              <a:rPr lang="en-US" altLang="zh-CN" b="1" dirty="0" err="1"/>
              <a:t>Norvig</a:t>
            </a:r>
            <a:r>
              <a:rPr lang="en-US" altLang="zh-CN" b="1" dirty="0"/>
              <a:t>  </a:t>
            </a:r>
            <a:r>
              <a:rPr lang="en-US" altLang="zh-CN" b="1" i="1" dirty="0"/>
              <a:t>Artificial Intelligence: A Modern Approach </a:t>
            </a:r>
            <a:r>
              <a:rPr lang="en-US" altLang="zh-CN" b="1" dirty="0"/>
              <a:t>Prentice Hall, 2011</a:t>
            </a:r>
            <a:endParaRPr lang="en-US" altLang="zh-CN" b="1" dirty="0">
              <a:solidFill>
                <a:srgbClr val="FF0000"/>
              </a:solidFill>
            </a:endParaRPr>
          </a:p>
          <a:p>
            <a:pPr eaLnBrk="1" hangingPunct="1">
              <a:lnSpc>
                <a:spcPct val="150000"/>
              </a:lnSpc>
            </a:pPr>
            <a:endParaRPr lang="en-US" altLang="zh-CN" b="1" dirty="0">
              <a:solidFill>
                <a:srgbClr val="FF0000"/>
              </a:solidFill>
            </a:endParaRPr>
          </a:p>
          <a:p>
            <a:pPr>
              <a:lnSpc>
                <a:spcPct val="150000"/>
              </a:lnSpc>
            </a:pPr>
            <a:r>
              <a:rPr lang="en-US" altLang="zh-CN" b="1" dirty="0"/>
              <a:t>Textbook :</a:t>
            </a:r>
            <a:r>
              <a:rPr lang="en-US" altLang="zh-CN" b="1" i="1" dirty="0"/>
              <a:t> </a:t>
            </a:r>
            <a:r>
              <a:rPr lang="zh-CN" altLang="en-US" b="1" i="1" dirty="0"/>
              <a:t>人工智能：一种现代方法 </a:t>
            </a:r>
            <a:r>
              <a:rPr lang="zh-CN" altLang="en-US" b="1" dirty="0"/>
              <a:t>（第</a:t>
            </a:r>
            <a:r>
              <a:rPr lang="en-US" altLang="zh-CN" b="1" dirty="0"/>
              <a:t>3</a:t>
            </a:r>
            <a:r>
              <a:rPr lang="zh-CN" altLang="en-US" b="1" dirty="0"/>
              <a:t>版</a:t>
            </a:r>
            <a:r>
              <a:rPr lang="en-US" altLang="zh-CN" b="1" i="1" dirty="0"/>
              <a:t> </a:t>
            </a:r>
            <a:r>
              <a:rPr lang="zh-CN" altLang="en-US" b="1" dirty="0"/>
              <a:t>中文版</a:t>
            </a:r>
            <a:r>
              <a:rPr lang="en-US" altLang="zh-CN" b="1" dirty="0"/>
              <a:t>), </a:t>
            </a:r>
            <a:r>
              <a:rPr lang="zh-CN" altLang="en-US" b="1" dirty="0"/>
              <a:t>清华大学出版社，</a:t>
            </a:r>
            <a:r>
              <a:rPr lang="en-US" altLang="zh-CN" b="1" dirty="0"/>
              <a:t>2013</a:t>
            </a:r>
          </a:p>
          <a:p>
            <a:pPr>
              <a:spcBef>
                <a:spcPts val="1200"/>
              </a:spcBef>
            </a:pPr>
            <a:endParaRPr lang="en-US" altLang="zh-CN" dirty="0"/>
          </a:p>
        </p:txBody>
      </p:sp>
      <p:pic>
        <p:nvPicPr>
          <p:cNvPr id="819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199" y="2092371"/>
            <a:ext cx="1973263"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8" name="Rectangle 2"/>
          <p:cNvSpPr>
            <a:spLocks noGrp="1" noChangeArrowheads="1"/>
          </p:cNvSpPr>
          <p:nvPr>
            <p:ph type="title"/>
          </p:nvPr>
        </p:nvSpPr>
        <p:spPr>
          <a:xfrm>
            <a:off x="685800" y="522288"/>
            <a:ext cx="9956800" cy="1143000"/>
          </a:xfrm>
        </p:spPr>
        <p:txBody>
          <a:bodyPr>
            <a:normAutofit/>
          </a:body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zh-CN" altLang="en-US" sz="4400" dirty="0">
              <a:ea typeface="宋体" panose="02010600030101010101" pitchFamily="2" charset="-122"/>
            </a:endParaRPr>
          </a:p>
        </p:txBody>
      </p:sp>
    </p:spTree>
    <p:extLst>
      <p:ext uri="{BB962C8B-B14F-4D97-AF65-F5344CB8AC3E}">
        <p14:creationId xmlns:p14="http://schemas.microsoft.com/office/powerpoint/2010/main" val="1569647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第一次人机大战</a:t>
            </a:r>
          </a:p>
        </p:txBody>
      </p:sp>
      <p:sp>
        <p:nvSpPr>
          <p:cNvPr id="3" name="内容占位符 2"/>
          <p:cNvSpPr>
            <a:spLocks noGrp="1"/>
          </p:cNvSpPr>
          <p:nvPr>
            <p:ph sz="quarter" idx="1"/>
          </p:nvPr>
        </p:nvSpPr>
        <p:spPr>
          <a:xfrm>
            <a:off x="5880100" y="2235905"/>
            <a:ext cx="5406478" cy="3880499"/>
          </a:xfrm>
        </p:spPr>
        <p:txBody>
          <a:bodyPr>
            <a:noAutofit/>
          </a:bodyPr>
          <a:lstStyle/>
          <a:p>
            <a:pPr>
              <a:lnSpc>
                <a:spcPct val="170000"/>
              </a:lnSpc>
            </a:pPr>
            <a:r>
              <a:rPr lang="en-US" altLang="zh-CN" dirty="0"/>
              <a:t>1997</a:t>
            </a:r>
            <a:r>
              <a:rPr lang="zh-CN" altLang="en-US" dirty="0"/>
              <a:t>年，</a:t>
            </a:r>
            <a:r>
              <a:rPr lang="en-US" altLang="zh-CN" dirty="0"/>
              <a:t>IBM</a:t>
            </a:r>
            <a:r>
              <a:rPr lang="zh-CN" altLang="en-US" dirty="0"/>
              <a:t>的计算机深蓝第一次击败了国际象棋大师卡斯帕罗夫。</a:t>
            </a:r>
            <a:endParaRPr lang="en-US" altLang="zh-CN" dirty="0"/>
          </a:p>
          <a:p>
            <a:pPr>
              <a:lnSpc>
                <a:spcPct val="170000"/>
              </a:lnSpc>
            </a:pPr>
            <a:r>
              <a:rPr lang="en-US" altLang="zh-CN" dirty="0"/>
              <a:t>2006</a:t>
            </a:r>
            <a:r>
              <a:rPr lang="zh-CN" altLang="en-US" dirty="0"/>
              <a:t>年，人类最后一次打败顶尖的国际象棋</a:t>
            </a:r>
            <a:r>
              <a:rPr lang="en-US" altLang="zh-CN" dirty="0"/>
              <a:t>AI</a:t>
            </a:r>
            <a:r>
              <a:rPr lang="zh-CN" altLang="en-US" dirty="0"/>
              <a:t>。</a:t>
            </a:r>
            <a:endParaRPr lang="en-US" altLang="zh-CN" dirty="0"/>
          </a:p>
          <a:p>
            <a:pPr>
              <a:lnSpc>
                <a:spcPct val="170000"/>
              </a:lnSpc>
            </a:pPr>
            <a:r>
              <a:rPr lang="zh-CN" altLang="en-US" dirty="0"/>
              <a:t>意味着：</a:t>
            </a:r>
            <a:r>
              <a:rPr lang="zh-CN" altLang="en-US" dirty="0">
                <a:solidFill>
                  <a:srgbClr val="FF0000"/>
                </a:solidFill>
              </a:rPr>
              <a:t>机器在逻辑推理能力方面超越人类</a:t>
            </a:r>
          </a:p>
          <a:p>
            <a:pPr marL="0" indent="0">
              <a:lnSpc>
                <a:spcPct val="170000"/>
              </a:lnSpc>
              <a:buNone/>
            </a:pPr>
            <a:endParaRPr lang="zh-CN" altLang="en-US" dirty="0"/>
          </a:p>
        </p:txBody>
      </p:sp>
      <p:sp>
        <p:nvSpPr>
          <p:cNvPr id="5" name="灯片编号占位符 4"/>
          <p:cNvSpPr>
            <a:spLocks noGrp="1"/>
          </p:cNvSpPr>
          <p:nvPr>
            <p:ph type="sldNum" sz="quarter" idx="15"/>
          </p:nvPr>
        </p:nvSpPr>
        <p:spPr/>
        <p:txBody>
          <a:bodyPr/>
          <a:lstStyle/>
          <a:p>
            <a:pPr>
              <a:defRPr/>
            </a:pPr>
            <a:fld id="{2DD9482A-3D2D-4244-B45B-4D0BCC81DD2A}" type="slidenum">
              <a:rPr lang="en-US" altLang="zh-CN" smtClean="0">
                <a:solidFill>
                  <a:srgbClr val="000000"/>
                </a:solidFill>
              </a:rPr>
              <a:pPr>
                <a:defRPr/>
              </a:pPr>
              <a:t>40</a:t>
            </a:fld>
            <a:endParaRPr lang="en-US" altLang="zh-CN">
              <a:solidFill>
                <a:srgbClr val="000000"/>
              </a:solidFill>
            </a:endParaRPr>
          </a:p>
        </p:txBody>
      </p:sp>
      <p:sp>
        <p:nvSpPr>
          <p:cNvPr id="4" name="页脚占位符 3"/>
          <p:cNvSpPr>
            <a:spLocks noGrp="1"/>
          </p:cNvSpPr>
          <p:nvPr>
            <p:ph type="ftr" sz="quarter" idx="16"/>
          </p:nvPr>
        </p:nvSpPr>
        <p:spPr/>
        <p:txBody>
          <a:bodyPr/>
          <a:lstStyle/>
          <a:p>
            <a:pPr>
              <a:defRPr/>
            </a:pPr>
            <a:endParaRPr lang="en-US" altLang="zh-CN">
              <a:solidFill>
                <a:srgbClr val="000000"/>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727" y="1995961"/>
            <a:ext cx="4578772" cy="436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3219040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41338"/>
            <a:ext cx="9956800" cy="1143000"/>
          </a:xfrm>
        </p:spPr>
        <p:txBody>
          <a:bodyPr/>
          <a:lstStyle/>
          <a:p>
            <a:r>
              <a:rPr lang="zh-CN" altLang="en-US" b="1" dirty="0">
                <a:effectLst>
                  <a:outerShdw blurRad="38100" dist="38100" dir="2700000" algn="tl">
                    <a:srgbClr val="000000">
                      <a:alpha val="43137"/>
                    </a:srgbClr>
                  </a:outerShdw>
                </a:effectLst>
              </a:rPr>
              <a:t>第二次人机大战</a:t>
            </a:r>
          </a:p>
        </p:txBody>
      </p:sp>
      <p:sp>
        <p:nvSpPr>
          <p:cNvPr id="3" name="内容占位符 2"/>
          <p:cNvSpPr>
            <a:spLocks noGrp="1"/>
          </p:cNvSpPr>
          <p:nvPr>
            <p:ph sz="quarter" idx="1"/>
          </p:nvPr>
        </p:nvSpPr>
        <p:spPr>
          <a:xfrm>
            <a:off x="6480464" y="2738931"/>
            <a:ext cx="5338618" cy="3078165"/>
          </a:xfrm>
        </p:spPr>
        <p:txBody>
          <a:bodyPr>
            <a:normAutofit fontScale="62500" lnSpcReduction="20000"/>
          </a:bodyPr>
          <a:lstStyle/>
          <a:p>
            <a:pPr>
              <a:lnSpc>
                <a:spcPct val="200000"/>
              </a:lnSpc>
            </a:pPr>
            <a:r>
              <a:rPr lang="en-US" altLang="zh-CN" sz="3200" dirty="0"/>
              <a:t>2011</a:t>
            </a:r>
            <a:r>
              <a:rPr lang="zh-CN" altLang="en-US" sz="3200" dirty="0"/>
              <a:t>年，</a:t>
            </a:r>
            <a:r>
              <a:rPr lang="en-US" altLang="zh-CN" sz="3200" dirty="0"/>
              <a:t>IBM</a:t>
            </a:r>
            <a:r>
              <a:rPr lang="zh-CN" altLang="en-US" sz="3200" dirty="0"/>
              <a:t>公司开发的</a:t>
            </a:r>
            <a:r>
              <a:rPr lang="en-US" altLang="zh-CN" sz="3200" dirty="0"/>
              <a:t>Watson </a:t>
            </a:r>
            <a:r>
              <a:rPr lang="zh-CN" altLang="en-US" sz="3200" dirty="0"/>
              <a:t>机器人战胜了电视智力竞赛</a:t>
            </a:r>
            <a:r>
              <a:rPr lang="en-US" altLang="zh-CN" sz="3200" dirty="0"/>
              <a:t>Jeopardy </a:t>
            </a:r>
            <a:r>
              <a:rPr lang="zh-CN" altLang="en-US" sz="3200" dirty="0"/>
              <a:t>的人类冠军</a:t>
            </a:r>
            <a:endParaRPr lang="en-US" altLang="zh-CN" sz="3200" dirty="0"/>
          </a:p>
          <a:p>
            <a:pPr>
              <a:lnSpc>
                <a:spcPct val="200000"/>
              </a:lnSpc>
            </a:pPr>
            <a:endParaRPr lang="en-US" altLang="zh-CN" sz="1000" dirty="0"/>
          </a:p>
          <a:p>
            <a:pPr>
              <a:lnSpc>
                <a:spcPct val="200000"/>
              </a:lnSpc>
            </a:pPr>
            <a:r>
              <a:rPr lang="zh-CN" altLang="en-US" sz="3200" dirty="0"/>
              <a:t>意味着：</a:t>
            </a:r>
            <a:r>
              <a:rPr lang="zh-CN" altLang="en-US" sz="3200" dirty="0">
                <a:solidFill>
                  <a:srgbClr val="FF0000"/>
                </a:solidFill>
              </a:rPr>
              <a:t>机器在文本理解和问题回答方面的能力超越人类</a:t>
            </a:r>
            <a:endParaRPr lang="en-US" altLang="zh-CN" sz="3200" dirty="0">
              <a:solidFill>
                <a:srgbClr val="FF0000"/>
              </a:solidFill>
            </a:endParaRPr>
          </a:p>
          <a:p>
            <a:pPr marL="0" indent="0">
              <a:lnSpc>
                <a:spcPct val="200000"/>
              </a:lnSpc>
              <a:buNone/>
            </a:pPr>
            <a:endParaRPr lang="zh-CN" altLang="en-US" dirty="0"/>
          </a:p>
        </p:txBody>
      </p:sp>
      <p:sp>
        <p:nvSpPr>
          <p:cNvPr id="5" name="灯片编号占位符 4"/>
          <p:cNvSpPr>
            <a:spLocks noGrp="1"/>
          </p:cNvSpPr>
          <p:nvPr>
            <p:ph type="sldNum" sz="quarter" idx="15"/>
          </p:nvPr>
        </p:nvSpPr>
        <p:spPr/>
        <p:txBody>
          <a:bodyPr/>
          <a:lstStyle/>
          <a:p>
            <a:pPr>
              <a:defRPr/>
            </a:pPr>
            <a:fld id="{2DD9482A-3D2D-4244-B45B-4D0BCC81DD2A}" type="slidenum">
              <a:rPr lang="en-US" altLang="zh-CN" smtClean="0">
                <a:solidFill>
                  <a:srgbClr val="000000"/>
                </a:solidFill>
              </a:rPr>
              <a:pPr>
                <a:defRPr/>
              </a:pPr>
              <a:t>41</a:t>
            </a:fld>
            <a:endParaRPr lang="en-US" altLang="zh-CN">
              <a:solidFill>
                <a:srgbClr val="000000"/>
              </a:solidFill>
            </a:endParaRPr>
          </a:p>
        </p:txBody>
      </p:sp>
      <p:sp>
        <p:nvSpPr>
          <p:cNvPr id="4" name="页脚占位符 3"/>
          <p:cNvSpPr>
            <a:spLocks noGrp="1"/>
          </p:cNvSpPr>
          <p:nvPr>
            <p:ph type="ftr" sz="quarter" idx="16"/>
          </p:nvPr>
        </p:nvSpPr>
        <p:spPr/>
        <p:txBody>
          <a:bodyPr/>
          <a:lstStyle/>
          <a:p>
            <a:pPr>
              <a:defRPr/>
            </a:pPr>
            <a:endParaRPr lang="en-US" altLang="zh-CN">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58" y="2694400"/>
            <a:ext cx="6175292" cy="295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145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第三次人机大战</a:t>
            </a:r>
          </a:p>
        </p:txBody>
      </p:sp>
      <p:sp>
        <p:nvSpPr>
          <p:cNvPr id="3" name="内容占位符 2"/>
          <p:cNvSpPr>
            <a:spLocks noGrp="1"/>
          </p:cNvSpPr>
          <p:nvPr>
            <p:ph sz="quarter" idx="1"/>
          </p:nvPr>
        </p:nvSpPr>
        <p:spPr>
          <a:xfrm>
            <a:off x="5655252" y="2179781"/>
            <a:ext cx="5770129" cy="3833092"/>
          </a:xfrm>
        </p:spPr>
        <p:txBody>
          <a:bodyPr>
            <a:noAutofit/>
          </a:bodyPr>
          <a:lstStyle/>
          <a:p>
            <a:pPr>
              <a:lnSpc>
                <a:spcPct val="220000"/>
              </a:lnSpc>
            </a:pPr>
            <a:r>
              <a:rPr lang="en-US" altLang="zh-CN" sz="2000" dirty="0"/>
              <a:t>《</a:t>
            </a:r>
            <a:r>
              <a:rPr lang="zh-CN" altLang="en-US" sz="2000" dirty="0"/>
              <a:t>自然</a:t>
            </a:r>
            <a:r>
              <a:rPr lang="en-US" altLang="zh-CN" sz="2000" dirty="0"/>
              <a:t>》</a:t>
            </a:r>
            <a:r>
              <a:rPr lang="zh-CN" altLang="en-US" sz="2000" dirty="0"/>
              <a:t>杂志</a:t>
            </a:r>
            <a:r>
              <a:rPr lang="en-US" altLang="zh-CN" sz="2000" dirty="0"/>
              <a:t>2016.1.27</a:t>
            </a:r>
            <a:r>
              <a:rPr lang="zh-CN" altLang="en-US" sz="2000" dirty="0"/>
              <a:t>日发文，围棋电脑软件“</a:t>
            </a:r>
            <a:r>
              <a:rPr lang="en-US" altLang="zh-CN" sz="2000" dirty="0" err="1"/>
              <a:t>AlphaGo</a:t>
            </a:r>
            <a:r>
              <a:rPr lang="en-US" altLang="zh-CN" sz="2000" dirty="0"/>
              <a:t>”(</a:t>
            </a:r>
            <a:r>
              <a:rPr lang="zh-CN" altLang="en-US" sz="2000" dirty="0"/>
              <a:t>阿尔法围棋</a:t>
            </a:r>
            <a:r>
              <a:rPr lang="en-US" altLang="zh-CN" sz="2000" dirty="0"/>
              <a:t>)</a:t>
            </a:r>
            <a:r>
              <a:rPr lang="zh-CN" altLang="en-US" sz="2000" dirty="0"/>
              <a:t>打败了职业棋手，震撼了国际棋坛，这个消息也令人工智能科学家们感到震撼。</a:t>
            </a:r>
            <a:endParaRPr lang="en-US" altLang="zh-CN" sz="2000" dirty="0"/>
          </a:p>
          <a:p>
            <a:pPr>
              <a:lnSpc>
                <a:spcPct val="220000"/>
              </a:lnSpc>
            </a:pPr>
            <a:r>
              <a:rPr lang="zh-CN" altLang="en-US" sz="2000" dirty="0"/>
              <a:t>意味着：</a:t>
            </a:r>
            <a:r>
              <a:rPr lang="zh-CN" altLang="en-US" sz="2000" dirty="0">
                <a:solidFill>
                  <a:srgbClr val="FF0000"/>
                </a:solidFill>
              </a:rPr>
              <a:t>在复杂问题求解方面，机器超越人类</a:t>
            </a:r>
          </a:p>
          <a:p>
            <a:pPr marL="0" indent="0">
              <a:lnSpc>
                <a:spcPct val="220000"/>
              </a:lnSpc>
              <a:buNone/>
            </a:pPr>
            <a:endParaRPr lang="zh-CN" altLang="en-US" sz="2000" dirty="0"/>
          </a:p>
        </p:txBody>
      </p:sp>
      <p:sp>
        <p:nvSpPr>
          <p:cNvPr id="5" name="灯片编号占位符 4"/>
          <p:cNvSpPr>
            <a:spLocks noGrp="1"/>
          </p:cNvSpPr>
          <p:nvPr>
            <p:ph type="sldNum" sz="quarter" idx="15"/>
          </p:nvPr>
        </p:nvSpPr>
        <p:spPr/>
        <p:txBody>
          <a:bodyPr/>
          <a:lstStyle/>
          <a:p>
            <a:pPr>
              <a:defRPr/>
            </a:pPr>
            <a:fld id="{2DD9482A-3D2D-4244-B45B-4D0BCC81DD2A}" type="slidenum">
              <a:rPr lang="en-US" altLang="zh-CN" smtClean="0">
                <a:solidFill>
                  <a:srgbClr val="000000"/>
                </a:solidFill>
              </a:rPr>
              <a:pPr>
                <a:defRPr/>
              </a:pPr>
              <a:t>42</a:t>
            </a:fld>
            <a:endParaRPr lang="en-US" altLang="zh-CN">
              <a:solidFill>
                <a:srgbClr val="000000"/>
              </a:solidFill>
            </a:endParaRPr>
          </a:p>
        </p:txBody>
      </p:sp>
      <p:sp>
        <p:nvSpPr>
          <p:cNvPr id="4" name="页脚占位符 3"/>
          <p:cNvSpPr>
            <a:spLocks noGrp="1"/>
          </p:cNvSpPr>
          <p:nvPr>
            <p:ph type="ftr" sz="quarter" idx="16"/>
          </p:nvPr>
        </p:nvSpPr>
        <p:spPr/>
        <p:txBody>
          <a:bodyPr/>
          <a:lstStyle/>
          <a:p>
            <a:pPr>
              <a:defRPr/>
            </a:pPr>
            <a:endParaRPr lang="en-US" altLang="zh-CN">
              <a:solidFill>
                <a:srgbClr val="000000"/>
              </a:solidFill>
            </a:endParaRPr>
          </a:p>
        </p:txBody>
      </p:sp>
      <p:pic>
        <p:nvPicPr>
          <p:cNvPr id="6" name="Picture 2" descr="https://timgsa.baidu.com/timg?image&amp;quality=80&amp;size=b9999_10000&amp;sec=1532093330306&amp;di=cbb9b6787a7ed8f32b7b8ecf570aaab9&amp;imgtype=0&amp;src=http%3A%2F%2Fimg.mp.itc.cn%2Fupload%2F20161110%2Fb8038bea91144333bba97006b676824a_th.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81" y="2179781"/>
            <a:ext cx="3398838" cy="226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s://timgsa.baidu.com/timg?image&amp;quality=80&amp;size=b9999_10000&amp;sec=1532093370176&amp;di=ae6016ef9d5db43d642777d23db5ea3f&amp;imgtype=0&amp;src=http%3A%2F%2Fa.hiphotos.baidu.com%2Fzhidao%2Fwh%3D450%2C600%2Fsign%3D35642c595bda81cb4eb38bc96756fc20%2Fae51f3deb48f8c540ce4018230292df5e0fe7f6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782" y="4574231"/>
            <a:ext cx="4225925" cy="203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7293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zh-CN" dirty="0"/>
              <a:t>比赛</a:t>
            </a:r>
            <a:endParaRPr lang="zh-CN" altLang="en-US" dirty="0"/>
          </a:p>
        </p:txBody>
      </p:sp>
      <p:sp>
        <p:nvSpPr>
          <p:cNvPr id="3" name="内容占位符 2"/>
          <p:cNvSpPr>
            <a:spLocks noGrp="1"/>
          </p:cNvSpPr>
          <p:nvPr>
            <p:ph sz="quarter" idx="1"/>
          </p:nvPr>
        </p:nvSpPr>
        <p:spPr>
          <a:xfrm>
            <a:off x="1203960" y="2079942"/>
            <a:ext cx="10515600" cy="4351338"/>
          </a:xfrm>
        </p:spPr>
        <p:txBody>
          <a:bodyPr>
            <a:normAutofit/>
          </a:bodyPr>
          <a:lstStyle/>
          <a:p>
            <a:pPr>
              <a:lnSpc>
                <a:spcPct val="150000"/>
              </a:lnSpc>
            </a:pPr>
            <a:r>
              <a:rPr lang="en-US" altLang="zh-CN" dirty="0"/>
              <a:t>DARPA</a:t>
            </a:r>
            <a:r>
              <a:rPr lang="zh-CN" altLang="zh-CN" dirty="0"/>
              <a:t>的机器人汽车陆地挑战赛</a:t>
            </a:r>
            <a:endParaRPr lang="en-US" altLang="zh-CN" dirty="0"/>
          </a:p>
          <a:p>
            <a:pPr>
              <a:lnSpc>
                <a:spcPct val="150000"/>
              </a:lnSpc>
            </a:pPr>
            <a:r>
              <a:rPr lang="en-US" altLang="zh-CN" dirty="0" err="1"/>
              <a:t>Robocup</a:t>
            </a:r>
            <a:r>
              <a:rPr lang="en-US" altLang="zh-CN" dirty="0"/>
              <a:t> </a:t>
            </a:r>
            <a:r>
              <a:rPr lang="zh-CN" altLang="zh-CN" dirty="0"/>
              <a:t>机器人足球赛</a:t>
            </a:r>
            <a:endParaRPr lang="en-US" altLang="zh-CN" dirty="0"/>
          </a:p>
          <a:p>
            <a:pPr>
              <a:lnSpc>
                <a:spcPct val="150000"/>
              </a:lnSpc>
            </a:pPr>
            <a:r>
              <a:rPr lang="en-US" altLang="zh-CN" dirty="0"/>
              <a:t>TREC</a:t>
            </a:r>
            <a:r>
              <a:rPr lang="zh-CN" altLang="zh-CN" dirty="0"/>
              <a:t>信息检索比赛</a:t>
            </a:r>
            <a:endParaRPr lang="en-US" altLang="zh-CN" dirty="0"/>
          </a:p>
          <a:p>
            <a:pPr>
              <a:lnSpc>
                <a:spcPct val="150000"/>
              </a:lnSpc>
            </a:pPr>
            <a:r>
              <a:rPr lang="zh-CN" altLang="zh-CN" dirty="0"/>
              <a:t>机器翻译比赛</a:t>
            </a:r>
            <a:endParaRPr lang="en-US" altLang="zh-CN" dirty="0"/>
          </a:p>
          <a:p>
            <a:pPr>
              <a:lnSpc>
                <a:spcPct val="150000"/>
              </a:lnSpc>
            </a:pPr>
            <a:r>
              <a:rPr lang="zh-CN" altLang="zh-CN" dirty="0"/>
              <a:t>语音识别比赛</a:t>
            </a:r>
            <a:endParaRPr lang="zh-CN" altLang="en-US" dirty="0"/>
          </a:p>
        </p:txBody>
      </p:sp>
    </p:spTree>
    <p:extLst>
      <p:ext uri="{BB962C8B-B14F-4D97-AF65-F5344CB8AC3E}">
        <p14:creationId xmlns:p14="http://schemas.microsoft.com/office/powerpoint/2010/main" val="1601431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AI</a:t>
            </a:r>
            <a:r>
              <a:rPr lang="zh-CN" altLang="zh-CN" b="1" dirty="0"/>
              <a:t>比赛</a:t>
            </a:r>
            <a:endParaRPr lang="zh-CN" altLang="en-US" dirty="0"/>
          </a:p>
        </p:txBody>
      </p:sp>
      <p:sp>
        <p:nvSpPr>
          <p:cNvPr id="3" name="内容占位符 2"/>
          <p:cNvSpPr>
            <a:spLocks noGrp="1"/>
          </p:cNvSpPr>
          <p:nvPr>
            <p:ph sz="quarter" idx="1"/>
          </p:nvPr>
        </p:nvSpPr>
        <p:spPr>
          <a:xfrm>
            <a:off x="838200" y="1825625"/>
            <a:ext cx="5684520" cy="4351338"/>
          </a:xfrm>
        </p:spPr>
        <p:txBody>
          <a:bodyPr>
            <a:normAutofit lnSpcReduction="10000"/>
          </a:bodyPr>
          <a:lstStyle/>
          <a:p>
            <a:pPr>
              <a:lnSpc>
                <a:spcPct val="200000"/>
              </a:lnSpc>
            </a:pPr>
            <a:r>
              <a:rPr lang="en-US" altLang="zh-CN" dirty="0">
                <a:solidFill>
                  <a:srgbClr val="FF0000"/>
                </a:solidFill>
              </a:rPr>
              <a:t>ILSVRC</a:t>
            </a:r>
            <a:r>
              <a:rPr lang="zh-CN" altLang="zh-CN" dirty="0"/>
              <a:t>（</a:t>
            </a:r>
            <a:r>
              <a:rPr lang="en-US" altLang="zh-CN" dirty="0"/>
              <a:t>ImageNet Large Scale Visual Recognition Challenge</a:t>
            </a:r>
            <a:r>
              <a:rPr lang="zh-CN" altLang="zh-CN" dirty="0"/>
              <a:t>）是近年来机器视觉领域最受追捧也是最具权威的学术竞赛之一，代表了图像领域的最高水平。</a:t>
            </a:r>
            <a:r>
              <a:rPr lang="en-US" altLang="zh-CN" dirty="0">
                <a:solidFill>
                  <a:srgbClr val="FF0000"/>
                </a:solidFill>
              </a:rPr>
              <a:t>ImageNet</a:t>
            </a:r>
            <a:r>
              <a:rPr lang="zh-CN" altLang="zh-CN" dirty="0">
                <a:solidFill>
                  <a:srgbClr val="FF0000"/>
                </a:solidFill>
              </a:rPr>
              <a:t>数据集</a:t>
            </a:r>
            <a:r>
              <a:rPr lang="zh-CN" altLang="zh-CN" dirty="0"/>
              <a:t>是</a:t>
            </a:r>
            <a:r>
              <a:rPr lang="en-US" altLang="zh-CN" dirty="0"/>
              <a:t>ILSVRC</a:t>
            </a:r>
            <a:r>
              <a:rPr lang="zh-CN" altLang="zh-CN" dirty="0"/>
              <a:t>竞赛使用的是数据集</a:t>
            </a:r>
            <a:r>
              <a:rPr lang="zh-CN" altLang="en-US" dirty="0"/>
              <a:t>。</a:t>
            </a:r>
          </a:p>
        </p:txBody>
      </p:sp>
      <p:pic>
        <p:nvPicPr>
          <p:cNvPr id="4" name="图片 3">
            <a:extLst>
              <a:ext uri="{FF2B5EF4-FFF2-40B4-BE49-F238E27FC236}">
                <a16:creationId xmlns:a16="http://schemas.microsoft.com/office/drawing/2014/main" id="{7A427A23-CCF3-4703-925F-AA616A420854}"/>
              </a:ext>
            </a:extLst>
          </p:cNvPr>
          <p:cNvPicPr>
            <a:picLocks noChangeAspect="1"/>
          </p:cNvPicPr>
          <p:nvPr/>
        </p:nvPicPr>
        <p:blipFill>
          <a:blip r:embed="rId2"/>
          <a:stretch>
            <a:fillRect/>
          </a:stretch>
        </p:blipFill>
        <p:spPr>
          <a:xfrm>
            <a:off x="6916090" y="2996248"/>
            <a:ext cx="4684090" cy="2693352"/>
          </a:xfrm>
          <a:prstGeom prst="rect">
            <a:avLst/>
          </a:prstGeom>
        </p:spPr>
      </p:pic>
    </p:spTree>
    <p:extLst>
      <p:ext uri="{BB962C8B-B14F-4D97-AF65-F5344CB8AC3E}">
        <p14:creationId xmlns:p14="http://schemas.microsoft.com/office/powerpoint/2010/main" val="3271405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3084F-2508-4DA8-AAC5-07ED65F1F04A}"/>
              </a:ext>
            </a:extLst>
          </p:cNvPr>
          <p:cNvSpPr>
            <a:spLocks noGrp="1"/>
          </p:cNvSpPr>
          <p:nvPr>
            <p:ph type="title"/>
          </p:nvPr>
        </p:nvSpPr>
        <p:spPr/>
        <p:txBody>
          <a:bodyPr>
            <a:normAutofit/>
          </a:bodyPr>
          <a:lstStyle/>
          <a:p>
            <a:r>
              <a:rPr lang="en-US" altLang="zh-CN" b="1" dirty="0"/>
              <a:t>AI</a:t>
            </a:r>
            <a:r>
              <a:rPr lang="zh-CN" altLang="zh-CN" b="1" dirty="0"/>
              <a:t>比赛</a:t>
            </a:r>
            <a:endParaRPr lang="zh-CN" altLang="en-US" sz="4400" b="1" dirty="0">
              <a:solidFill>
                <a:srgbClr val="FF0000"/>
              </a:solidFill>
              <a:effectLst>
                <a:outerShdw blurRad="38100" dist="38100" dir="2700000" algn="tl">
                  <a:srgbClr val="000000">
                    <a:alpha val="43137"/>
                  </a:srgbClr>
                </a:outerShdw>
              </a:effectLst>
            </a:endParaRPr>
          </a:p>
        </p:txBody>
      </p:sp>
      <p:sp>
        <p:nvSpPr>
          <p:cNvPr id="3" name="内容占位符 2">
            <a:extLst>
              <a:ext uri="{FF2B5EF4-FFF2-40B4-BE49-F238E27FC236}">
                <a16:creationId xmlns:a16="http://schemas.microsoft.com/office/drawing/2014/main" id="{8317ABE4-4079-4009-9C48-F58ADDE1AA37}"/>
              </a:ext>
            </a:extLst>
          </p:cNvPr>
          <p:cNvSpPr>
            <a:spLocks noGrp="1"/>
          </p:cNvSpPr>
          <p:nvPr>
            <p:ph sz="quarter" idx="1"/>
          </p:nvPr>
        </p:nvSpPr>
        <p:spPr>
          <a:xfrm>
            <a:off x="838200" y="1997625"/>
            <a:ext cx="4390209" cy="4572000"/>
          </a:xfrm>
        </p:spPr>
        <p:txBody>
          <a:bodyPr>
            <a:normAutofit/>
          </a:bodyPr>
          <a:lstStyle/>
          <a:p>
            <a:pPr>
              <a:lnSpc>
                <a:spcPct val="150000"/>
              </a:lnSpc>
            </a:pPr>
            <a:r>
              <a:rPr lang="en-US" altLang="zh-CN" dirty="0"/>
              <a:t>2007</a:t>
            </a:r>
            <a:r>
              <a:rPr lang="zh-CN" altLang="en-US" dirty="0"/>
              <a:t>年初，李飞飞开始了</a:t>
            </a:r>
            <a:r>
              <a:rPr lang="en-US" altLang="zh-CN" dirty="0"/>
              <a:t>ImageNet</a:t>
            </a:r>
            <a:r>
              <a:rPr lang="zh-CN" altLang="en-US" dirty="0"/>
              <a:t>项目，是目前世界上最大的图像识别数据库，已超过</a:t>
            </a:r>
            <a:r>
              <a:rPr lang="en-US" altLang="zh-CN" dirty="0"/>
              <a:t>1300</a:t>
            </a:r>
            <a:r>
              <a:rPr lang="zh-CN" altLang="en-US" dirty="0"/>
              <a:t>万张。</a:t>
            </a:r>
            <a:endParaRPr lang="en-US" altLang="zh-CN" dirty="0"/>
          </a:p>
          <a:p>
            <a:pPr>
              <a:lnSpc>
                <a:spcPct val="150000"/>
              </a:lnSpc>
            </a:pPr>
            <a:r>
              <a:rPr lang="en-US" altLang="zh-CN" dirty="0"/>
              <a:t>2009</a:t>
            </a:r>
            <a:r>
              <a:rPr lang="zh-CN" altLang="en-US" dirty="0"/>
              <a:t>年，李飞飞和她的团队发表了</a:t>
            </a:r>
            <a:r>
              <a:rPr lang="en-US" altLang="zh-CN" dirty="0"/>
              <a:t>ImageNet</a:t>
            </a:r>
            <a:r>
              <a:rPr lang="zh-CN" altLang="en-US" dirty="0"/>
              <a:t>的论文与数据集。</a:t>
            </a:r>
          </a:p>
        </p:txBody>
      </p:sp>
      <p:pic>
        <p:nvPicPr>
          <p:cNvPr id="5" name="图片 4">
            <a:extLst>
              <a:ext uri="{FF2B5EF4-FFF2-40B4-BE49-F238E27FC236}">
                <a16:creationId xmlns:a16="http://schemas.microsoft.com/office/drawing/2014/main" id="{65A30F2A-4F2B-4FA1-918F-7141C24CE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046" y="1997625"/>
            <a:ext cx="5824473" cy="3913318"/>
          </a:xfrm>
          <a:prstGeom prst="rect">
            <a:avLst/>
          </a:prstGeom>
        </p:spPr>
      </p:pic>
      <p:sp>
        <p:nvSpPr>
          <p:cNvPr id="6" name="矩形 5">
            <a:extLst>
              <a:ext uri="{FF2B5EF4-FFF2-40B4-BE49-F238E27FC236}">
                <a16:creationId xmlns:a16="http://schemas.microsoft.com/office/drawing/2014/main" id="{148879F3-09B0-4735-B919-CB2E64408A21}"/>
              </a:ext>
            </a:extLst>
          </p:cNvPr>
          <p:cNvSpPr/>
          <p:nvPr/>
        </p:nvSpPr>
        <p:spPr>
          <a:xfrm>
            <a:off x="7277102" y="6245146"/>
            <a:ext cx="2715872" cy="369332"/>
          </a:xfrm>
          <a:prstGeom prst="rect">
            <a:avLst/>
          </a:prstGeom>
        </p:spPr>
        <p:txBody>
          <a:bodyPr wrap="none">
            <a:spAutoFit/>
          </a:bodyPr>
          <a:lstStyle/>
          <a:p>
            <a:r>
              <a:rPr lang="en-US" altLang="zh-CN" dirty="0">
                <a:solidFill>
                  <a:srgbClr val="404040"/>
                </a:solidFill>
                <a:latin typeface="STHeiti"/>
              </a:rPr>
              <a:t>ImageNet</a:t>
            </a:r>
            <a:r>
              <a:rPr lang="zh-CN" altLang="en-US" dirty="0">
                <a:solidFill>
                  <a:srgbClr val="404040"/>
                </a:solidFill>
                <a:latin typeface="STHeiti"/>
              </a:rPr>
              <a:t>在线数据库截图</a:t>
            </a:r>
            <a:endParaRPr lang="zh-CN" altLang="en-US" dirty="0"/>
          </a:p>
        </p:txBody>
      </p:sp>
    </p:spTree>
    <p:extLst>
      <p:ext uri="{BB962C8B-B14F-4D97-AF65-F5344CB8AC3E}">
        <p14:creationId xmlns:p14="http://schemas.microsoft.com/office/powerpoint/2010/main" val="81740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AI</a:t>
            </a:r>
            <a:r>
              <a:rPr lang="zh-CN" altLang="zh-CN" b="1" dirty="0"/>
              <a:t>比赛</a:t>
            </a:r>
            <a:endParaRPr lang="zh-CN" altLang="en-US" dirty="0"/>
          </a:p>
        </p:txBody>
      </p:sp>
      <p:sp>
        <p:nvSpPr>
          <p:cNvPr id="3" name="内容占位符 2"/>
          <p:cNvSpPr>
            <a:spLocks noGrp="1"/>
          </p:cNvSpPr>
          <p:nvPr>
            <p:ph sz="quarter" idx="1"/>
          </p:nvPr>
        </p:nvSpPr>
        <p:spPr/>
        <p:txBody>
          <a:bodyPr>
            <a:normAutofit/>
          </a:bodyPr>
          <a:lstStyle/>
          <a:p>
            <a:pPr>
              <a:lnSpc>
                <a:spcPct val="200000"/>
              </a:lnSpc>
            </a:pPr>
            <a:r>
              <a:rPr lang="en-US" altLang="zh-CN" dirty="0"/>
              <a:t> </a:t>
            </a:r>
            <a:r>
              <a:rPr lang="en-US" altLang="zh-CN" dirty="0" err="1">
                <a:solidFill>
                  <a:srgbClr val="FF0000"/>
                </a:solidFill>
              </a:rPr>
              <a:t>Kaggle</a:t>
            </a:r>
            <a:r>
              <a:rPr lang="zh-CN" altLang="zh-CN" dirty="0"/>
              <a:t>成立于</a:t>
            </a:r>
            <a:r>
              <a:rPr lang="en-US" altLang="zh-CN" dirty="0"/>
              <a:t>2010</a:t>
            </a:r>
            <a:r>
              <a:rPr lang="zh-CN" altLang="zh-CN" dirty="0"/>
              <a:t>年，</a:t>
            </a:r>
            <a:r>
              <a:rPr lang="en-US" altLang="zh-CN" dirty="0"/>
              <a:t>2017</a:t>
            </a:r>
            <a:r>
              <a:rPr lang="zh-CN" altLang="en-US" dirty="0"/>
              <a:t>年被</a:t>
            </a:r>
            <a:r>
              <a:rPr lang="en-US" altLang="zh-CN" dirty="0"/>
              <a:t>Google</a:t>
            </a:r>
            <a:r>
              <a:rPr lang="zh-CN" altLang="en-US" dirty="0"/>
              <a:t>收购，是全球顶级的权威性数据科学竞赛平台</a:t>
            </a:r>
            <a:r>
              <a:rPr lang="en-US" altLang="zh-CN" dirty="0"/>
              <a:t>,</a:t>
            </a:r>
            <a:r>
              <a:rPr lang="zh-CN" altLang="en-US" dirty="0"/>
              <a:t>在数据科学领域中享有盛名</a:t>
            </a:r>
            <a:r>
              <a:rPr lang="en-US" altLang="zh-CN" dirty="0"/>
              <a:t>,</a:t>
            </a:r>
            <a:r>
              <a:rPr lang="zh-CN" altLang="en-US" dirty="0">
                <a:solidFill>
                  <a:srgbClr val="FF0000"/>
                </a:solidFill>
              </a:rPr>
              <a:t>为全世界的数据科学和机器学习的爱好者提供的</a:t>
            </a:r>
            <a:r>
              <a:rPr lang="zh-CN" altLang="zh-CN" dirty="0">
                <a:solidFill>
                  <a:srgbClr val="FF0000"/>
                </a:solidFill>
              </a:rPr>
              <a:t>数据发掘和预测竞赛的在线平台</a:t>
            </a:r>
            <a:r>
              <a:rPr lang="zh-CN" altLang="zh-CN" dirty="0"/>
              <a:t>。</a:t>
            </a:r>
            <a:endParaRPr lang="en-US" altLang="zh-CN" dirty="0"/>
          </a:p>
          <a:p>
            <a:pPr>
              <a:lnSpc>
                <a:spcPct val="200000"/>
              </a:lnSpc>
            </a:pPr>
            <a:r>
              <a:rPr lang="zh-CN" altLang="zh-CN" dirty="0"/>
              <a:t>公司提供一些数据，进而提出一个实际需要解决的问题；从参赛者的角度来讲，他们将组队参与项目，针对其中一个问题提出解决方案，最终由公司选出的最佳方案。</a:t>
            </a:r>
            <a:endParaRPr lang="zh-CN" altLang="en-US" dirty="0"/>
          </a:p>
        </p:txBody>
      </p:sp>
    </p:spTree>
    <p:extLst>
      <p:ext uri="{BB962C8B-B14F-4D97-AF65-F5344CB8AC3E}">
        <p14:creationId xmlns:p14="http://schemas.microsoft.com/office/powerpoint/2010/main" val="1036598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AI</a:t>
            </a:r>
            <a:r>
              <a:rPr lang="zh-CN" altLang="zh-CN" b="1" dirty="0"/>
              <a:t>比赛</a:t>
            </a:r>
            <a:endParaRPr lang="zh-CN" altLang="en-US" dirty="0"/>
          </a:p>
        </p:txBody>
      </p:sp>
      <p:sp>
        <p:nvSpPr>
          <p:cNvPr id="3" name="内容占位符 2"/>
          <p:cNvSpPr>
            <a:spLocks noGrp="1"/>
          </p:cNvSpPr>
          <p:nvPr>
            <p:ph sz="quarter" idx="1"/>
          </p:nvPr>
        </p:nvSpPr>
        <p:spPr/>
        <p:txBody>
          <a:bodyPr>
            <a:normAutofit fontScale="70000" lnSpcReduction="20000"/>
          </a:bodyPr>
          <a:lstStyle/>
          <a:p>
            <a:pPr>
              <a:lnSpc>
                <a:spcPct val="170000"/>
              </a:lnSpc>
            </a:pPr>
            <a:r>
              <a:rPr lang="en-US" altLang="zh-CN" sz="4700" dirty="0" err="1"/>
              <a:t>Kaggle</a:t>
            </a:r>
            <a:r>
              <a:rPr lang="zh-CN" altLang="en-US" sz="4700" dirty="0">
                <a:effectLst/>
              </a:rPr>
              <a:t>入门级的三个经典练习项目，供大家学习。</a:t>
            </a:r>
            <a:br>
              <a:rPr lang="zh-CN" altLang="en-US" sz="4700" dirty="0">
                <a:effectLst/>
              </a:rPr>
            </a:br>
            <a:br>
              <a:rPr lang="zh-CN" altLang="en-US" dirty="0">
                <a:effectLst/>
              </a:rPr>
            </a:br>
            <a:r>
              <a:rPr lang="en-US" altLang="zh-CN" dirty="0">
                <a:effectLst/>
              </a:rPr>
              <a:t>1. Titanic</a:t>
            </a:r>
            <a:r>
              <a:rPr lang="zh-CN" altLang="en-US" dirty="0">
                <a:effectLst/>
              </a:rPr>
              <a:t>（泰坦尼克之灾）</a:t>
            </a:r>
            <a:br>
              <a:rPr lang="zh-CN" altLang="en-US" dirty="0">
                <a:effectLst/>
              </a:rPr>
            </a:br>
            <a:r>
              <a:rPr lang="zh-CN" altLang="en-US" dirty="0">
                <a:effectLst/>
              </a:rPr>
              <a:t>中文教程： </a:t>
            </a:r>
            <a:r>
              <a:rPr lang="zh-CN" altLang="en-US" u="none" strike="noStrike" dirty="0">
                <a:effectLst/>
                <a:hlinkClick r:id="rId2"/>
              </a:rPr>
              <a:t>逻辑回归应用之</a:t>
            </a:r>
            <a:r>
              <a:rPr lang="en-US" altLang="zh-CN" u="none" strike="noStrike" dirty="0" err="1">
                <a:effectLst/>
                <a:hlinkClick r:id="rId2"/>
              </a:rPr>
              <a:t>Kaggle</a:t>
            </a:r>
            <a:r>
              <a:rPr lang="zh-CN" altLang="en-US" u="none" strike="noStrike" dirty="0">
                <a:effectLst/>
                <a:hlinkClick r:id="rId2"/>
              </a:rPr>
              <a:t>泰坦尼克之灾</a:t>
            </a:r>
            <a:br>
              <a:rPr lang="zh-CN" altLang="en-US" dirty="0">
                <a:effectLst/>
              </a:rPr>
            </a:br>
            <a:endParaRPr lang="en-US" altLang="zh-CN" dirty="0">
              <a:effectLst/>
            </a:endParaRPr>
          </a:p>
          <a:p>
            <a:pPr>
              <a:lnSpc>
                <a:spcPct val="170000"/>
              </a:lnSpc>
            </a:pPr>
            <a:r>
              <a:rPr lang="en-US" altLang="zh-CN" dirty="0">
                <a:effectLst/>
              </a:rPr>
              <a:t>2. House Prices: Advanced Regression Techniques</a:t>
            </a:r>
            <a:r>
              <a:rPr lang="zh-CN" altLang="en-US" dirty="0">
                <a:effectLst/>
              </a:rPr>
              <a:t>（房价预测）</a:t>
            </a:r>
            <a:br>
              <a:rPr lang="zh-CN" altLang="en-US" dirty="0">
                <a:effectLst/>
              </a:rPr>
            </a:br>
            <a:r>
              <a:rPr lang="zh-CN" altLang="en-US" dirty="0">
                <a:effectLst/>
              </a:rPr>
              <a:t>中文教程：</a:t>
            </a:r>
            <a:r>
              <a:rPr lang="en-US" altLang="zh-CN" u="none" strike="noStrike" dirty="0" err="1">
                <a:effectLst/>
                <a:hlinkClick r:id="rId3"/>
              </a:rPr>
              <a:t>Kaggle</a:t>
            </a:r>
            <a:r>
              <a:rPr lang="zh-CN" altLang="en-US" u="none" strike="noStrike" dirty="0">
                <a:effectLst/>
                <a:hlinkClick r:id="rId3"/>
              </a:rPr>
              <a:t>竞赛 </a:t>
            </a:r>
            <a:r>
              <a:rPr lang="en-US" altLang="zh-CN" u="none" strike="noStrike" dirty="0">
                <a:effectLst/>
                <a:hlinkClick r:id="rId3"/>
              </a:rPr>
              <a:t>— 2017</a:t>
            </a:r>
            <a:r>
              <a:rPr lang="zh-CN" altLang="en-US" u="none" strike="noStrike" dirty="0">
                <a:effectLst/>
                <a:hlinkClick r:id="rId3"/>
              </a:rPr>
              <a:t>年房价预测</a:t>
            </a:r>
            <a:br>
              <a:rPr lang="zh-CN" altLang="en-US" dirty="0">
                <a:effectLst/>
              </a:rPr>
            </a:br>
            <a:endParaRPr lang="en-US" altLang="zh-CN" dirty="0">
              <a:effectLst/>
            </a:endParaRPr>
          </a:p>
          <a:p>
            <a:pPr>
              <a:lnSpc>
                <a:spcPct val="170000"/>
              </a:lnSpc>
            </a:pPr>
            <a:r>
              <a:rPr lang="en-US" altLang="zh-CN" dirty="0">
                <a:effectLst/>
              </a:rPr>
              <a:t>3. Digital Recognition</a:t>
            </a:r>
            <a:r>
              <a:rPr lang="zh-CN" altLang="en-US" dirty="0">
                <a:effectLst/>
              </a:rPr>
              <a:t>（数字识别）</a:t>
            </a:r>
            <a:br>
              <a:rPr lang="zh-CN" altLang="en-US" dirty="0">
                <a:effectLst/>
              </a:rPr>
            </a:br>
            <a:r>
              <a:rPr lang="zh-CN" altLang="en-US" dirty="0">
                <a:effectLst/>
              </a:rPr>
              <a:t>中文教程：</a:t>
            </a:r>
            <a:r>
              <a:rPr lang="zh-CN" altLang="en-US" u="none" strike="noStrike" dirty="0">
                <a:effectLst/>
                <a:hlinkClick r:id="rId4"/>
              </a:rPr>
              <a:t>大数据竞赛平台</a:t>
            </a:r>
            <a:r>
              <a:rPr lang="en-US" altLang="zh-CN" u="none" strike="noStrike" dirty="0">
                <a:effectLst/>
                <a:hlinkClick r:id="rId4"/>
              </a:rPr>
              <a:t>—</a:t>
            </a:r>
            <a:r>
              <a:rPr lang="en-US" altLang="zh-CN" u="none" strike="noStrike" dirty="0" err="1">
                <a:effectLst/>
                <a:hlinkClick r:id="rId4"/>
              </a:rPr>
              <a:t>Kaggle</a:t>
            </a:r>
            <a:r>
              <a:rPr lang="en-US" altLang="zh-CN" u="none" strike="noStrike" dirty="0">
                <a:effectLst/>
                <a:hlinkClick r:id="rId4"/>
              </a:rPr>
              <a:t> </a:t>
            </a:r>
            <a:r>
              <a:rPr lang="zh-CN" altLang="en-US" u="none" strike="noStrike" dirty="0">
                <a:effectLst/>
                <a:hlinkClick r:id="rId4"/>
              </a:rPr>
              <a:t>入门</a:t>
            </a:r>
            <a:endParaRPr lang="zh-CN" altLang="en-US" dirty="0"/>
          </a:p>
        </p:txBody>
      </p:sp>
    </p:spTree>
    <p:extLst>
      <p:ext uri="{BB962C8B-B14F-4D97-AF65-F5344CB8AC3E}">
        <p14:creationId xmlns:p14="http://schemas.microsoft.com/office/powerpoint/2010/main" val="2809490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AI</a:t>
            </a:r>
            <a:r>
              <a:rPr lang="zh-CN" altLang="zh-CN" b="1" dirty="0"/>
              <a:t>比赛</a:t>
            </a:r>
            <a:endParaRPr lang="zh-CN" altLang="en-US" dirty="0"/>
          </a:p>
        </p:txBody>
      </p:sp>
      <p:sp>
        <p:nvSpPr>
          <p:cNvPr id="3" name="内容占位符 2"/>
          <p:cNvSpPr>
            <a:spLocks noGrp="1"/>
          </p:cNvSpPr>
          <p:nvPr>
            <p:ph sz="quarter" idx="1"/>
          </p:nvPr>
        </p:nvSpPr>
        <p:spPr>
          <a:xfrm>
            <a:off x="838200" y="1825625"/>
            <a:ext cx="5969000" cy="4351338"/>
          </a:xfrm>
        </p:spPr>
        <p:txBody>
          <a:bodyPr>
            <a:normAutofit lnSpcReduction="10000"/>
          </a:bodyPr>
          <a:lstStyle/>
          <a:p>
            <a:pPr>
              <a:lnSpc>
                <a:spcPct val="200000"/>
              </a:lnSpc>
            </a:pPr>
            <a:r>
              <a:rPr lang="zh-CN" altLang="en-US" dirty="0">
                <a:solidFill>
                  <a:srgbClr val="FF0000"/>
                </a:solidFill>
              </a:rPr>
              <a:t>全球人脸识别算法测试（</a:t>
            </a:r>
            <a:r>
              <a:rPr lang="en-US" altLang="zh-CN" dirty="0">
                <a:solidFill>
                  <a:srgbClr val="FF0000"/>
                </a:solidFill>
              </a:rPr>
              <a:t>FRVT</a:t>
            </a:r>
            <a:r>
              <a:rPr lang="zh-CN" altLang="en-US" dirty="0">
                <a:solidFill>
                  <a:srgbClr val="FF0000"/>
                </a:solidFill>
              </a:rPr>
              <a:t>）</a:t>
            </a:r>
            <a:r>
              <a:rPr lang="zh-CN" altLang="en-US" dirty="0"/>
              <a:t> </a:t>
            </a:r>
          </a:p>
          <a:p>
            <a:pPr>
              <a:lnSpc>
                <a:spcPct val="200000"/>
              </a:lnSpc>
            </a:pPr>
            <a:r>
              <a:rPr lang="zh-CN" altLang="en-US" dirty="0"/>
              <a:t>由美国领导，伴随着人脸识别算法的普及而进入公众视野，该测试给人脸识别算法评价一个较为通用的衡量标准，并且设置了儿童、护照等多个项目，具有很好的参考性</a:t>
            </a:r>
          </a:p>
        </p:txBody>
      </p:sp>
      <p:pic>
        <p:nvPicPr>
          <p:cNvPr id="10242" name="Picture 2" descr="全球人脸识别算法测试最新结果：中国算法包揽前五"/>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2130" y="2724762"/>
            <a:ext cx="4727790" cy="291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95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AI</a:t>
            </a:r>
            <a:r>
              <a:rPr lang="zh-CN" altLang="zh-CN" b="1" dirty="0"/>
              <a:t>比赛</a:t>
            </a:r>
            <a:endParaRPr lang="zh-CN" altLang="en-US" dirty="0"/>
          </a:p>
        </p:txBody>
      </p:sp>
      <p:sp>
        <p:nvSpPr>
          <p:cNvPr id="3" name="内容占位符 2"/>
          <p:cNvSpPr>
            <a:spLocks noGrp="1"/>
          </p:cNvSpPr>
          <p:nvPr>
            <p:ph sz="quarter" idx="1"/>
          </p:nvPr>
        </p:nvSpPr>
        <p:spPr>
          <a:xfrm>
            <a:off x="838200" y="1825625"/>
            <a:ext cx="5969000" cy="4351338"/>
          </a:xfrm>
        </p:spPr>
        <p:txBody>
          <a:bodyPr>
            <a:normAutofit fontScale="77500" lnSpcReduction="20000"/>
          </a:bodyPr>
          <a:lstStyle/>
          <a:p>
            <a:pPr>
              <a:lnSpc>
                <a:spcPct val="200000"/>
              </a:lnSpc>
            </a:pPr>
            <a:r>
              <a:rPr lang="zh-CN" altLang="en-US" dirty="0"/>
              <a:t>全球人脸识别算法测试（</a:t>
            </a:r>
            <a:r>
              <a:rPr lang="en-US" altLang="zh-CN" dirty="0"/>
              <a:t>FRVT</a:t>
            </a:r>
            <a:r>
              <a:rPr lang="zh-CN" altLang="en-US" dirty="0"/>
              <a:t>） </a:t>
            </a:r>
            <a:endParaRPr lang="en-US" altLang="zh-CN" dirty="0"/>
          </a:p>
          <a:p>
            <a:pPr>
              <a:lnSpc>
                <a:spcPct val="200000"/>
              </a:lnSpc>
            </a:pPr>
            <a:r>
              <a:rPr lang="en-US" altLang="zh-CN" dirty="0"/>
              <a:t>2018</a:t>
            </a:r>
            <a:r>
              <a:rPr lang="zh-CN" altLang="en-US" dirty="0"/>
              <a:t>年报告，排名前五的算法被中国包揽。</a:t>
            </a:r>
            <a:r>
              <a:rPr lang="zh-CN" altLang="en-US" dirty="0">
                <a:solidFill>
                  <a:srgbClr val="FF0000"/>
                </a:solidFill>
              </a:rPr>
              <a:t>依图科技（</a:t>
            </a:r>
            <a:r>
              <a:rPr lang="en-US" altLang="zh-CN" dirty="0" err="1">
                <a:solidFill>
                  <a:srgbClr val="FF0000"/>
                </a:solidFill>
              </a:rPr>
              <a:t>yitu</a:t>
            </a:r>
            <a:r>
              <a:rPr lang="zh-CN" altLang="en-US" dirty="0">
                <a:solidFill>
                  <a:srgbClr val="FF0000"/>
                </a:solidFill>
              </a:rPr>
              <a:t>）</a:t>
            </a:r>
            <a:r>
              <a:rPr lang="zh-CN" altLang="en-US" dirty="0"/>
              <a:t>继续保持全球人脸识别竞赛冠军，在千万分之一误报下的识别准确率超过</a:t>
            </a:r>
            <a:r>
              <a:rPr lang="en-US" altLang="zh-CN" dirty="0"/>
              <a:t>99%</a:t>
            </a:r>
            <a:r>
              <a:rPr lang="zh-CN" altLang="en-US" dirty="0"/>
              <a:t>，排名第二的算法也来自依图科技。</a:t>
            </a:r>
            <a:r>
              <a:rPr lang="zh-CN" altLang="en-US" dirty="0">
                <a:solidFill>
                  <a:srgbClr val="FF0000"/>
                </a:solidFill>
              </a:rPr>
              <a:t>商汤科技（</a:t>
            </a:r>
            <a:r>
              <a:rPr lang="en-US" altLang="zh-CN" dirty="0" err="1">
                <a:solidFill>
                  <a:srgbClr val="FF0000"/>
                </a:solidFill>
              </a:rPr>
              <a:t>sensetime</a:t>
            </a:r>
            <a:r>
              <a:rPr lang="zh-CN" altLang="en-US" dirty="0">
                <a:solidFill>
                  <a:srgbClr val="FF0000"/>
                </a:solidFill>
              </a:rPr>
              <a:t>）</a:t>
            </a:r>
            <a:r>
              <a:rPr lang="zh-CN" altLang="en-US" dirty="0"/>
              <a:t>摘得第三名和第四名，</a:t>
            </a:r>
            <a:r>
              <a:rPr lang="zh-CN" altLang="en-US" dirty="0">
                <a:solidFill>
                  <a:srgbClr val="FF0000"/>
                </a:solidFill>
              </a:rPr>
              <a:t>中国科学院深圳先进技术研究院</a:t>
            </a:r>
            <a:r>
              <a:rPr lang="en-US" altLang="zh-CN" dirty="0">
                <a:solidFill>
                  <a:srgbClr val="FF0000"/>
                </a:solidFill>
              </a:rPr>
              <a:t>(</a:t>
            </a:r>
            <a:r>
              <a:rPr lang="en-US" altLang="zh-CN" dirty="0" err="1">
                <a:solidFill>
                  <a:srgbClr val="FF0000"/>
                </a:solidFill>
              </a:rPr>
              <a:t>siat</a:t>
            </a:r>
            <a:r>
              <a:rPr lang="en-US" altLang="zh-CN" dirty="0">
                <a:solidFill>
                  <a:srgbClr val="FF0000"/>
                </a:solidFill>
              </a:rPr>
              <a:t>)</a:t>
            </a:r>
            <a:r>
              <a:rPr lang="zh-CN" altLang="en-US" dirty="0"/>
              <a:t>排名第五，</a:t>
            </a:r>
            <a:r>
              <a:rPr lang="zh-CN" altLang="en-US" dirty="0">
                <a:solidFill>
                  <a:srgbClr val="FF0000"/>
                </a:solidFill>
              </a:rPr>
              <a:t>旷视科技（</a:t>
            </a:r>
            <a:r>
              <a:rPr lang="en-US" altLang="zh-CN" dirty="0" err="1">
                <a:solidFill>
                  <a:srgbClr val="FF0000"/>
                </a:solidFill>
              </a:rPr>
              <a:t>megvii</a:t>
            </a:r>
            <a:r>
              <a:rPr lang="zh-CN" altLang="en-US" dirty="0">
                <a:solidFill>
                  <a:srgbClr val="FF0000"/>
                </a:solidFill>
              </a:rPr>
              <a:t>）</a:t>
            </a:r>
            <a:r>
              <a:rPr lang="zh-CN" altLang="en-US" dirty="0"/>
              <a:t>排名第八。</a:t>
            </a:r>
          </a:p>
        </p:txBody>
      </p:sp>
      <p:pic>
        <p:nvPicPr>
          <p:cNvPr id="16386" name="Picture 2" descr="全球人脸识别算法测试最新结果：中国算法包揽前五"/>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0840" y="1966277"/>
            <a:ext cx="5238750" cy="886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28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
          </p:nvPr>
        </p:nvPicPr>
        <p:blipFill>
          <a:blip r:embed="rId2"/>
          <a:stretch>
            <a:fillRect/>
          </a:stretch>
        </p:blipFill>
        <p:spPr>
          <a:xfrm>
            <a:off x="5536497" y="2290620"/>
            <a:ext cx="5466667" cy="2390476"/>
          </a:xfrm>
          <a:prstGeom prst="rect">
            <a:avLst/>
          </a:prstGeom>
        </p:spPr>
      </p:pic>
      <p:pic>
        <p:nvPicPr>
          <p:cNvPr id="3" name="图片 2"/>
          <p:cNvPicPr>
            <a:picLocks noChangeAspect="1"/>
          </p:cNvPicPr>
          <p:nvPr/>
        </p:nvPicPr>
        <p:blipFill>
          <a:blip r:embed="rId3"/>
          <a:stretch>
            <a:fillRect/>
          </a:stretch>
        </p:blipFill>
        <p:spPr>
          <a:xfrm>
            <a:off x="838199" y="1665288"/>
            <a:ext cx="4534263" cy="5654492"/>
          </a:xfrm>
          <a:prstGeom prst="rect">
            <a:avLst/>
          </a:prstGeom>
        </p:spPr>
      </p:pic>
      <p:sp>
        <p:nvSpPr>
          <p:cNvPr id="6" name="矩形 5"/>
          <p:cNvSpPr/>
          <p:nvPr/>
        </p:nvSpPr>
        <p:spPr>
          <a:xfrm>
            <a:off x="603869" y="6858000"/>
            <a:ext cx="5002924" cy="908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txBox="1">
            <a:spLocks noChangeArrowheads="1"/>
          </p:cNvSpPr>
          <p:nvPr/>
        </p:nvSpPr>
        <p:spPr>
          <a:xfrm>
            <a:off x="685800" y="522288"/>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zh-CN" altLang="en-US" sz="4400" dirty="0">
              <a:ea typeface="宋体" panose="02010600030101010101" pitchFamily="2" charset="-122"/>
            </a:endParaRPr>
          </a:p>
        </p:txBody>
      </p:sp>
    </p:spTree>
    <p:extLst>
      <p:ext uri="{BB962C8B-B14F-4D97-AF65-F5344CB8AC3E}">
        <p14:creationId xmlns:p14="http://schemas.microsoft.com/office/powerpoint/2010/main" val="3846125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34720" y="538639"/>
            <a:ext cx="8858250" cy="914400"/>
          </a:xfrm>
        </p:spPr>
        <p:txBody>
          <a:bodyPr/>
          <a:lstStyle/>
          <a:p>
            <a:pPr eaLnBrk="1" hangingPunct="1"/>
            <a:r>
              <a:rPr lang="en-US" altLang="zh-CN" dirty="0">
                <a:ea typeface="宋体" panose="02010600030101010101" pitchFamily="2" charset="-122"/>
              </a:rPr>
              <a:t>AI</a:t>
            </a:r>
            <a:r>
              <a:rPr lang="zh-CN" altLang="en-US" dirty="0">
                <a:ea typeface="宋体" panose="02010600030101010101" pitchFamily="2" charset="-122"/>
              </a:rPr>
              <a:t>学术组织、会议</a:t>
            </a:r>
          </a:p>
        </p:txBody>
      </p:sp>
      <p:sp>
        <p:nvSpPr>
          <p:cNvPr id="36867" name="Rectangle 3"/>
          <p:cNvSpPr>
            <a:spLocks noGrp="1" noChangeArrowheads="1"/>
          </p:cNvSpPr>
          <p:nvPr>
            <p:ph sz="quarter" idx="1"/>
          </p:nvPr>
        </p:nvSpPr>
        <p:spPr>
          <a:xfrm>
            <a:off x="934720" y="2061844"/>
            <a:ext cx="9732326" cy="4477068"/>
          </a:xfrm>
        </p:spPr>
        <p:txBody>
          <a:bodyPr>
            <a:normAutofit/>
          </a:bodyPr>
          <a:lstStyle/>
          <a:p>
            <a:pPr>
              <a:lnSpc>
                <a:spcPct val="150000"/>
              </a:lnSpc>
              <a:buFontTx/>
              <a:buBlip>
                <a:blip r:embed="rId2"/>
              </a:buBlip>
            </a:pPr>
            <a:r>
              <a:rPr lang="zh-CN" altLang="en-US" sz="2400" dirty="0">
                <a:ea typeface="宋体" panose="02010600030101010101" pitchFamily="2" charset="-122"/>
              </a:rPr>
              <a:t>国际人工智能联合会（</a:t>
            </a:r>
            <a:r>
              <a:rPr lang="en-US" altLang="zh-CN" sz="2400" dirty="0">
                <a:ea typeface="宋体" panose="02010600030101010101" pitchFamily="2" charset="-122"/>
              </a:rPr>
              <a:t>IJCAI</a:t>
            </a:r>
            <a:r>
              <a:rPr lang="zh-CN" altLang="en-US" sz="2400" dirty="0">
                <a:ea typeface="宋体" panose="02010600030101010101" pitchFamily="2" charset="-122"/>
              </a:rPr>
              <a:t>），每</a:t>
            </a:r>
            <a:r>
              <a:rPr lang="en-US" altLang="zh-CN" sz="2400" dirty="0">
                <a:ea typeface="宋体" panose="02010600030101010101" pitchFamily="2" charset="-122"/>
              </a:rPr>
              <a:t>2</a:t>
            </a:r>
            <a:r>
              <a:rPr lang="zh-CN" altLang="en-US" sz="2400" dirty="0">
                <a:ea typeface="宋体" panose="02010600030101010101" pitchFamily="2" charset="-122"/>
              </a:rPr>
              <a:t>年召开一次国际学术会议。</a:t>
            </a:r>
            <a:endParaRPr lang="en-US" altLang="zh-CN" sz="2400" dirty="0">
              <a:ea typeface="宋体" panose="02010600030101010101" pitchFamily="2" charset="-122"/>
            </a:endParaRPr>
          </a:p>
          <a:p>
            <a:pPr>
              <a:lnSpc>
                <a:spcPct val="150000"/>
              </a:lnSpc>
              <a:buFontTx/>
              <a:buBlip>
                <a:blip r:embed="rId2"/>
              </a:buBlip>
            </a:pPr>
            <a:r>
              <a:rPr lang="zh-CN" altLang="en-US" sz="2400" dirty="0">
                <a:ea typeface="宋体" panose="02010600030101010101" pitchFamily="2" charset="-122"/>
              </a:rPr>
              <a:t>美国人工智能学会（</a:t>
            </a:r>
            <a:r>
              <a:rPr lang="en-US" altLang="zh-CN" sz="2400" dirty="0">
                <a:ea typeface="宋体" panose="02010600030101010101" pitchFamily="2" charset="-122"/>
              </a:rPr>
              <a:t>AAAI)</a:t>
            </a:r>
            <a:r>
              <a:rPr lang="zh-CN" altLang="en-US" sz="2400" dirty="0">
                <a:ea typeface="宋体" panose="02010600030101010101" pitchFamily="2" charset="-122"/>
              </a:rPr>
              <a:t>，每年召开一次国际学术会议。</a:t>
            </a:r>
            <a:endParaRPr lang="en-US" altLang="zh-CN" sz="2400" dirty="0">
              <a:ea typeface="宋体" panose="02010600030101010101" pitchFamily="2" charset="-122"/>
            </a:endParaRPr>
          </a:p>
          <a:p>
            <a:pPr>
              <a:lnSpc>
                <a:spcPct val="150000"/>
              </a:lnSpc>
              <a:buFontTx/>
              <a:buBlip>
                <a:blip r:embed="rId2"/>
              </a:buBlip>
            </a:pPr>
            <a:r>
              <a:rPr lang="zh-CN" altLang="en-US" sz="2400" dirty="0">
                <a:ea typeface="宋体" panose="02010600030101010101" pitchFamily="2" charset="-122"/>
              </a:rPr>
              <a:t>其他会议，如国际自动控制协会（</a:t>
            </a:r>
            <a:r>
              <a:rPr lang="en-US" altLang="zh-CN" sz="2400" dirty="0">
                <a:ea typeface="宋体" panose="02010600030101010101" pitchFamily="2" charset="-122"/>
              </a:rPr>
              <a:t>IFAC)</a:t>
            </a:r>
            <a:r>
              <a:rPr lang="zh-CN" altLang="en-US" sz="2400" dirty="0">
                <a:ea typeface="宋体" panose="02010600030101010101" pitchFamily="2" charset="-122"/>
              </a:rPr>
              <a:t>、国际工业机器人会议、国际信息处理联合会（</a:t>
            </a:r>
            <a:r>
              <a:rPr lang="en-US" altLang="zh-CN" sz="2400" dirty="0">
                <a:ea typeface="宋体" panose="02010600030101010101" pitchFamily="2" charset="-122"/>
              </a:rPr>
              <a:t>IFIP)</a:t>
            </a:r>
            <a:r>
              <a:rPr lang="zh-CN" altLang="en-US" sz="2400" dirty="0">
                <a:ea typeface="宋体" panose="02010600030101010101" pitchFamily="2" charset="-122"/>
              </a:rPr>
              <a:t>和国际模式识别会议等，都将人工智能作为重要的议题之一。</a:t>
            </a:r>
            <a:endParaRPr lang="en-US" altLang="zh-CN" sz="2400" dirty="0">
              <a:ea typeface="宋体" panose="02010600030101010101" pitchFamily="2" charset="-122"/>
            </a:endParaRPr>
          </a:p>
          <a:p>
            <a:pPr>
              <a:lnSpc>
                <a:spcPct val="150000"/>
              </a:lnSpc>
              <a:buFontTx/>
              <a:buBlip>
                <a:blip r:embed="rId2"/>
              </a:buBlip>
            </a:pPr>
            <a:r>
              <a:rPr lang="zh-CN" altLang="en-US" sz="2400" dirty="0">
                <a:ea typeface="宋体" panose="02010600030101010101" pitchFamily="2" charset="-122"/>
              </a:rPr>
              <a:t>国内的组织有人工智能学会，计算机学会，自动化学会，电子学会</a:t>
            </a:r>
            <a:r>
              <a:rPr lang="en-US" altLang="zh-CN" sz="2400" dirty="0">
                <a:ea typeface="宋体" panose="02010600030101010101" pitchFamily="2" charset="-122"/>
              </a:rPr>
              <a:t>….</a:t>
            </a:r>
            <a:r>
              <a:rPr lang="zh-CN" altLang="en-US" sz="2400" dirty="0">
                <a:ea typeface="宋体" panose="02010600030101010101" pitchFamily="2" charset="-122"/>
              </a:rPr>
              <a:t>。</a:t>
            </a:r>
          </a:p>
        </p:txBody>
      </p:sp>
      <p:sp>
        <p:nvSpPr>
          <p:cNvPr id="36868" name="灯片编号占位符 9"/>
          <p:cNvSpPr>
            <a:spLocks noGrp="1"/>
          </p:cNvSpPr>
          <p:nvPr>
            <p:ph type="sldNum" sz="quarter" idx="1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b="1">
                <a:solidFill>
                  <a:schemeClr val="tx1"/>
                </a:solidFill>
                <a:latin typeface="Arial" panose="020B0604020202020204" pitchFamily="34" charset="0"/>
              </a:defRPr>
            </a:lvl1pPr>
            <a:lvl2pPr marL="742950" indent="-285750">
              <a:spcBef>
                <a:spcPct val="20000"/>
              </a:spcBef>
              <a:buChar char="–"/>
              <a:defRPr b="1">
                <a:solidFill>
                  <a:schemeClr val="tx1"/>
                </a:solidFill>
                <a:latin typeface="Arial" panose="020B0604020202020204" pitchFamily="34" charset="0"/>
              </a:defRPr>
            </a:lvl2pPr>
            <a:lvl3pPr marL="1143000" indent="-228600">
              <a:spcBef>
                <a:spcPct val="20000"/>
              </a:spcBef>
              <a:buChar char="•"/>
              <a:defRPr sz="1600" b="1">
                <a:solidFill>
                  <a:schemeClr val="tx1"/>
                </a:solidFill>
                <a:latin typeface="Arial" panose="020B0604020202020204" pitchFamily="34" charset="0"/>
              </a:defRPr>
            </a:lvl3pPr>
            <a:lvl4pPr marL="1600200" indent="-228600">
              <a:spcBef>
                <a:spcPct val="20000"/>
              </a:spcBef>
              <a:buChar char="–"/>
              <a:defRPr sz="1400" b="1">
                <a:solidFill>
                  <a:schemeClr val="tx1"/>
                </a:solidFill>
                <a:latin typeface="Arial" panose="020B0604020202020204" pitchFamily="34" charset="0"/>
              </a:defRPr>
            </a:lvl4pPr>
            <a:lvl5pPr marL="2057400" indent="-228600">
              <a:spcBef>
                <a:spcPct val="20000"/>
              </a:spcBef>
              <a:buChar char="»"/>
              <a:defRPr sz="14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b="1">
                <a:solidFill>
                  <a:schemeClr val="tx1"/>
                </a:solidFill>
                <a:latin typeface="Arial" panose="020B0604020202020204" pitchFamily="34" charset="0"/>
              </a:defRPr>
            </a:lvl9pPr>
          </a:lstStyle>
          <a:p>
            <a:pPr>
              <a:spcBef>
                <a:spcPct val="0"/>
              </a:spcBef>
              <a:buFontTx/>
              <a:buNone/>
            </a:pPr>
            <a:fld id="{91FFA5FD-A7F2-4DCB-80D3-273BEB4AECB8}" type="slidenum">
              <a:rPr lang="en-US" altLang="zh-CN" sz="1400" b="0"/>
              <a:pPr>
                <a:spcBef>
                  <a:spcPct val="0"/>
                </a:spcBef>
                <a:buFontTx/>
                <a:buNone/>
              </a:pPr>
              <a:t>50</a:t>
            </a:fld>
            <a:endParaRPr lang="en-US" altLang="zh-CN" sz="1400" b="0"/>
          </a:p>
        </p:txBody>
      </p:sp>
    </p:spTree>
    <p:extLst>
      <p:ext uri="{BB962C8B-B14F-4D97-AF65-F5344CB8AC3E}">
        <p14:creationId xmlns:p14="http://schemas.microsoft.com/office/powerpoint/2010/main" val="2093738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a:ea typeface="宋体" panose="02010600030101010101" pitchFamily="2" charset="-122"/>
              </a:rPr>
              <a:t>有重大影响的研究机构</a:t>
            </a:r>
          </a:p>
        </p:txBody>
      </p:sp>
      <p:sp>
        <p:nvSpPr>
          <p:cNvPr id="38915" name="Rectangle 3"/>
          <p:cNvSpPr>
            <a:spLocks noGrp="1" noChangeArrowheads="1"/>
          </p:cNvSpPr>
          <p:nvPr>
            <p:ph sz="quarter" idx="1"/>
          </p:nvPr>
        </p:nvSpPr>
        <p:spPr>
          <a:xfrm>
            <a:off x="1073786" y="1619885"/>
            <a:ext cx="9578974" cy="4857750"/>
          </a:xfrm>
        </p:spPr>
        <p:txBody>
          <a:bodyPr>
            <a:normAutofit fontScale="85000" lnSpcReduction="20000"/>
          </a:bodyPr>
          <a:lstStyle/>
          <a:p>
            <a:pPr>
              <a:spcBef>
                <a:spcPts val="1200"/>
              </a:spcBef>
              <a:buBlip>
                <a:blip r:embed="rId2"/>
              </a:buBlip>
            </a:pPr>
            <a:endParaRPr lang="en-US" altLang="zh-CN" sz="2400" dirty="0">
              <a:ea typeface="宋体" panose="02010600030101010101" pitchFamily="2" charset="-122"/>
            </a:endParaRPr>
          </a:p>
          <a:p>
            <a:pPr marL="0" indent="0">
              <a:lnSpc>
                <a:spcPct val="110000"/>
              </a:lnSpc>
              <a:spcBef>
                <a:spcPts val="1200"/>
              </a:spcBef>
              <a:buNone/>
            </a:pPr>
            <a:r>
              <a:rPr lang="zh-CN" altLang="en-US" sz="2400" dirty="0">
                <a:ea typeface="宋体" panose="02010600030101010101" pitchFamily="2" charset="-122"/>
              </a:rPr>
              <a:t>麻省理工学院、斯坦福大学、卡内基－梅隆大学和</a:t>
            </a:r>
            <a:r>
              <a:rPr lang="en-US" altLang="zh-CN" sz="2400" dirty="0">
                <a:ea typeface="宋体" panose="02010600030101010101" pitchFamily="2" charset="-122"/>
              </a:rPr>
              <a:t>IBM</a:t>
            </a:r>
            <a:r>
              <a:rPr lang="zh-CN" altLang="en-US" sz="2400" dirty="0">
                <a:ea typeface="宋体" panose="02010600030101010101" pitchFamily="2" charset="-122"/>
              </a:rPr>
              <a:t>、微软、</a:t>
            </a:r>
            <a:r>
              <a:rPr lang="en-US" altLang="zh-CN" sz="2400" dirty="0">
                <a:ea typeface="宋体" panose="02010600030101010101" pitchFamily="2" charset="-122"/>
              </a:rPr>
              <a:t>Google</a:t>
            </a:r>
            <a:r>
              <a:rPr lang="zh-CN" altLang="en-US" sz="2400" dirty="0">
                <a:ea typeface="宋体" panose="02010600030101010101" pitchFamily="2" charset="-122"/>
              </a:rPr>
              <a:t>、百度等</a:t>
            </a:r>
            <a:endParaRPr lang="en-US" altLang="zh-CN" sz="2400" dirty="0">
              <a:ea typeface="宋体" panose="02010600030101010101" pitchFamily="2" charset="-122"/>
            </a:endParaRPr>
          </a:p>
          <a:p>
            <a:pPr algn="just">
              <a:lnSpc>
                <a:spcPct val="200000"/>
              </a:lnSpc>
              <a:spcBef>
                <a:spcPct val="0"/>
              </a:spcBef>
              <a:buFontTx/>
              <a:buNone/>
            </a:pPr>
            <a:r>
              <a:rPr lang="it-IT" altLang="zh-CN" sz="2400" b="0" dirty="0">
                <a:solidFill>
                  <a:srgbClr val="FF0000"/>
                </a:solidFill>
                <a:latin typeface="PingFang SC"/>
                <a:ea typeface="宋体" panose="02010600030101010101" pitchFamily="2" charset="-122"/>
              </a:rPr>
              <a:t>DeepMind</a:t>
            </a:r>
            <a:r>
              <a:rPr lang="zh-CN" altLang="it-IT" sz="2400" b="0" dirty="0">
                <a:solidFill>
                  <a:srgbClr val="222222"/>
                </a:solidFill>
                <a:latin typeface="PingFang SC"/>
                <a:ea typeface="宋体" panose="02010600030101010101" pitchFamily="2" charset="-122"/>
              </a:rPr>
              <a:t>：</a:t>
            </a:r>
            <a:r>
              <a:rPr lang="it-IT" altLang="zh-CN" sz="2400" b="0" dirty="0">
                <a:solidFill>
                  <a:srgbClr val="222222"/>
                </a:solidFill>
                <a:latin typeface="PingFang SC"/>
                <a:ea typeface="宋体" panose="02010600030101010101" pitchFamily="2" charset="-122"/>
              </a:rPr>
              <a:t>https://deepmind.com/</a:t>
            </a:r>
          </a:p>
          <a:p>
            <a:pPr algn="just">
              <a:lnSpc>
                <a:spcPct val="200000"/>
              </a:lnSpc>
              <a:spcBef>
                <a:spcPct val="0"/>
              </a:spcBef>
              <a:buFontTx/>
              <a:buNone/>
            </a:pPr>
            <a:r>
              <a:rPr lang="it-IT" altLang="zh-CN" sz="2400" b="0" dirty="0">
                <a:solidFill>
                  <a:srgbClr val="FF0000"/>
                </a:solidFill>
                <a:latin typeface="PingFang SC"/>
                <a:ea typeface="宋体" panose="02010600030101010101" pitchFamily="2" charset="-122"/>
              </a:rPr>
              <a:t>Google Research</a:t>
            </a:r>
            <a:r>
              <a:rPr lang="zh-CN" altLang="it-IT" sz="2400" b="0" dirty="0">
                <a:solidFill>
                  <a:srgbClr val="222222"/>
                </a:solidFill>
                <a:latin typeface="PingFang SC"/>
                <a:ea typeface="宋体" panose="02010600030101010101" pitchFamily="2" charset="-122"/>
              </a:rPr>
              <a:t>：</a:t>
            </a:r>
            <a:r>
              <a:rPr lang="it-IT" altLang="zh-CN" sz="2400" b="0" dirty="0">
                <a:solidFill>
                  <a:srgbClr val="222222"/>
                </a:solidFill>
                <a:latin typeface="PingFang SC"/>
                <a:ea typeface="宋体" panose="02010600030101010101" pitchFamily="2" charset="-122"/>
              </a:rPr>
              <a:t>https://research.googleblog.com/</a:t>
            </a:r>
          </a:p>
          <a:p>
            <a:pPr algn="just">
              <a:lnSpc>
                <a:spcPct val="200000"/>
              </a:lnSpc>
              <a:spcBef>
                <a:spcPct val="0"/>
              </a:spcBef>
              <a:buFontTx/>
              <a:buNone/>
            </a:pPr>
            <a:r>
              <a:rPr lang="it-IT" altLang="zh-CN" sz="2400" b="0" dirty="0">
                <a:solidFill>
                  <a:srgbClr val="FF0000"/>
                </a:solidFill>
                <a:latin typeface="PingFang SC"/>
                <a:ea typeface="宋体" panose="02010600030101010101" pitchFamily="2" charset="-122"/>
              </a:rPr>
              <a:t>OpenAI</a:t>
            </a:r>
            <a:r>
              <a:rPr lang="zh-CN" altLang="it-IT" sz="2400" b="0" dirty="0">
                <a:solidFill>
                  <a:srgbClr val="222222"/>
                </a:solidFill>
                <a:latin typeface="PingFang SC"/>
                <a:ea typeface="宋体" panose="02010600030101010101" pitchFamily="2" charset="-122"/>
              </a:rPr>
              <a:t>：</a:t>
            </a:r>
            <a:r>
              <a:rPr lang="it-IT" altLang="zh-CN" sz="2400" b="0" dirty="0">
                <a:solidFill>
                  <a:srgbClr val="222222"/>
                </a:solidFill>
                <a:latin typeface="PingFang SC"/>
                <a:ea typeface="宋体" panose="02010600030101010101" pitchFamily="2" charset="-122"/>
              </a:rPr>
              <a:t>http://openai.com/</a:t>
            </a:r>
          </a:p>
          <a:p>
            <a:pPr algn="just">
              <a:lnSpc>
                <a:spcPct val="200000"/>
              </a:lnSpc>
              <a:spcBef>
                <a:spcPct val="0"/>
              </a:spcBef>
              <a:buFontTx/>
              <a:buNone/>
            </a:pPr>
            <a:r>
              <a:rPr lang="it-IT" altLang="zh-CN" sz="2400" b="0" dirty="0">
                <a:solidFill>
                  <a:srgbClr val="FF0000"/>
                </a:solidFill>
                <a:latin typeface="PingFang SC"/>
                <a:ea typeface="宋体" panose="02010600030101010101" pitchFamily="2" charset="-122"/>
              </a:rPr>
              <a:t>IBM AI Research</a:t>
            </a:r>
            <a:r>
              <a:rPr lang="zh-CN" altLang="it-IT" sz="2400" b="0" dirty="0">
                <a:solidFill>
                  <a:srgbClr val="222222"/>
                </a:solidFill>
                <a:latin typeface="PingFang SC"/>
                <a:ea typeface="宋体" panose="02010600030101010101" pitchFamily="2" charset="-122"/>
              </a:rPr>
              <a:t>：</a:t>
            </a:r>
            <a:r>
              <a:rPr lang="it-IT" altLang="zh-CN" sz="2400" b="0" dirty="0">
                <a:solidFill>
                  <a:srgbClr val="222222"/>
                </a:solidFill>
                <a:latin typeface="PingFang SC"/>
                <a:ea typeface="宋体" panose="02010600030101010101" pitchFamily="2" charset="-122"/>
              </a:rPr>
              <a:t>http://www.research.ibm.com/ai/</a:t>
            </a:r>
          </a:p>
          <a:p>
            <a:pPr algn="just">
              <a:lnSpc>
                <a:spcPct val="200000"/>
              </a:lnSpc>
              <a:spcBef>
                <a:spcPct val="0"/>
              </a:spcBef>
              <a:buFontTx/>
              <a:buNone/>
            </a:pPr>
            <a:r>
              <a:rPr lang="it-IT" altLang="zh-CN" sz="2400" b="0" dirty="0">
                <a:solidFill>
                  <a:srgbClr val="FF0000"/>
                </a:solidFill>
                <a:latin typeface="PingFang SC"/>
                <a:ea typeface="宋体" panose="02010600030101010101" pitchFamily="2" charset="-122"/>
              </a:rPr>
              <a:t>Berkley AI</a:t>
            </a:r>
            <a:r>
              <a:rPr lang="zh-CN" altLang="it-IT" sz="2400" b="0" dirty="0">
                <a:solidFill>
                  <a:srgbClr val="222222"/>
                </a:solidFill>
                <a:latin typeface="PingFang SC"/>
                <a:ea typeface="宋体" panose="02010600030101010101" pitchFamily="2" charset="-122"/>
              </a:rPr>
              <a:t>：</a:t>
            </a:r>
            <a:r>
              <a:rPr lang="it-IT" altLang="zh-CN" sz="2400" b="0" dirty="0">
                <a:solidFill>
                  <a:srgbClr val="222222"/>
                </a:solidFill>
                <a:latin typeface="PingFang SC"/>
                <a:ea typeface="宋体" panose="02010600030101010101" pitchFamily="2" charset="-122"/>
              </a:rPr>
              <a:t>http://bair.berkeley.edu/</a:t>
            </a:r>
          </a:p>
          <a:p>
            <a:pPr algn="just">
              <a:lnSpc>
                <a:spcPct val="200000"/>
              </a:lnSpc>
              <a:spcBef>
                <a:spcPct val="0"/>
              </a:spcBef>
              <a:buFontTx/>
              <a:buNone/>
            </a:pPr>
            <a:r>
              <a:rPr lang="it-IT" altLang="zh-CN" sz="2400" b="0" dirty="0">
                <a:solidFill>
                  <a:srgbClr val="FF0000"/>
                </a:solidFill>
                <a:latin typeface="PingFang SC"/>
                <a:ea typeface="宋体" panose="02010600030101010101" pitchFamily="2" charset="-122"/>
              </a:rPr>
              <a:t>Stanford ML Group</a:t>
            </a:r>
            <a:r>
              <a:rPr lang="zh-CN" altLang="it-IT" sz="2400" b="0" dirty="0">
                <a:solidFill>
                  <a:srgbClr val="222222"/>
                </a:solidFill>
                <a:latin typeface="PingFang SC"/>
                <a:ea typeface="宋体" panose="02010600030101010101" pitchFamily="2" charset="-122"/>
              </a:rPr>
              <a:t>：</a:t>
            </a:r>
            <a:r>
              <a:rPr lang="it-IT" altLang="zh-CN" sz="2400" b="0" dirty="0">
                <a:solidFill>
                  <a:srgbClr val="222222"/>
                </a:solidFill>
                <a:latin typeface="PingFang SC"/>
                <a:ea typeface="宋体" panose="02010600030101010101" pitchFamily="2" charset="-122"/>
              </a:rPr>
              <a:t>https://stanfordmlgroup.github.io/</a:t>
            </a:r>
          </a:p>
          <a:p>
            <a:pPr algn="just">
              <a:lnSpc>
                <a:spcPct val="200000"/>
              </a:lnSpc>
              <a:spcBef>
                <a:spcPct val="0"/>
              </a:spcBef>
              <a:buFontTx/>
              <a:buNone/>
            </a:pPr>
            <a:r>
              <a:rPr lang="it-IT" altLang="zh-CN" sz="2400" b="0" dirty="0">
                <a:solidFill>
                  <a:srgbClr val="FF0000"/>
                </a:solidFill>
                <a:latin typeface="PingFang SC"/>
                <a:ea typeface="宋体" panose="02010600030101010101" pitchFamily="2" charset="-122"/>
              </a:rPr>
              <a:t>Facebook Research</a:t>
            </a:r>
            <a:r>
              <a:rPr lang="zh-CN" altLang="it-IT" sz="2400" b="0" dirty="0">
                <a:solidFill>
                  <a:srgbClr val="222222"/>
                </a:solidFill>
                <a:latin typeface="PingFang SC"/>
                <a:ea typeface="宋体" panose="02010600030101010101" pitchFamily="2" charset="-122"/>
              </a:rPr>
              <a:t>：</a:t>
            </a:r>
            <a:r>
              <a:rPr lang="it-IT" altLang="zh-CN" sz="2400" b="0" dirty="0">
                <a:solidFill>
                  <a:srgbClr val="222222"/>
                </a:solidFill>
                <a:latin typeface="PingFang SC"/>
                <a:ea typeface="宋体" panose="02010600030101010101" pitchFamily="2" charset="-122"/>
              </a:rPr>
              <a:t>https://research.fb.com/</a:t>
            </a:r>
          </a:p>
          <a:p>
            <a:pPr>
              <a:lnSpc>
                <a:spcPct val="110000"/>
              </a:lnSpc>
              <a:spcBef>
                <a:spcPts val="1200"/>
              </a:spcBef>
              <a:buBlip>
                <a:blip r:embed="rId2"/>
              </a:buBlip>
            </a:pPr>
            <a:endParaRPr lang="zh-CN" altLang="en-US" sz="2400" dirty="0">
              <a:ea typeface="宋体" panose="02010600030101010101" pitchFamily="2" charset="-122"/>
            </a:endParaRPr>
          </a:p>
        </p:txBody>
      </p:sp>
      <p:sp>
        <p:nvSpPr>
          <p:cNvPr id="38916" name="灯片编号占位符 9"/>
          <p:cNvSpPr>
            <a:spLocks noGrp="1"/>
          </p:cNvSpPr>
          <p:nvPr>
            <p:ph type="sldNum" sz="quarter" idx="1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b="1">
                <a:solidFill>
                  <a:schemeClr val="tx1"/>
                </a:solidFill>
                <a:latin typeface="Arial" panose="020B0604020202020204" pitchFamily="34" charset="0"/>
              </a:defRPr>
            </a:lvl1pPr>
            <a:lvl2pPr marL="742950" indent="-285750">
              <a:spcBef>
                <a:spcPct val="20000"/>
              </a:spcBef>
              <a:buChar char="–"/>
              <a:defRPr b="1">
                <a:solidFill>
                  <a:schemeClr val="tx1"/>
                </a:solidFill>
                <a:latin typeface="Arial" panose="020B0604020202020204" pitchFamily="34" charset="0"/>
              </a:defRPr>
            </a:lvl2pPr>
            <a:lvl3pPr marL="1143000" indent="-228600">
              <a:spcBef>
                <a:spcPct val="20000"/>
              </a:spcBef>
              <a:buChar char="•"/>
              <a:defRPr sz="1600" b="1">
                <a:solidFill>
                  <a:schemeClr val="tx1"/>
                </a:solidFill>
                <a:latin typeface="Arial" panose="020B0604020202020204" pitchFamily="34" charset="0"/>
              </a:defRPr>
            </a:lvl3pPr>
            <a:lvl4pPr marL="1600200" indent="-228600">
              <a:spcBef>
                <a:spcPct val="20000"/>
              </a:spcBef>
              <a:buChar char="–"/>
              <a:defRPr sz="1400" b="1">
                <a:solidFill>
                  <a:schemeClr val="tx1"/>
                </a:solidFill>
                <a:latin typeface="Arial" panose="020B0604020202020204" pitchFamily="34" charset="0"/>
              </a:defRPr>
            </a:lvl4pPr>
            <a:lvl5pPr marL="2057400" indent="-228600">
              <a:spcBef>
                <a:spcPct val="20000"/>
              </a:spcBef>
              <a:buChar char="»"/>
              <a:defRPr sz="14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b="1">
                <a:solidFill>
                  <a:schemeClr val="tx1"/>
                </a:solidFill>
                <a:latin typeface="Arial" panose="020B0604020202020204" pitchFamily="34" charset="0"/>
              </a:defRPr>
            </a:lvl9pPr>
          </a:lstStyle>
          <a:p>
            <a:pPr>
              <a:spcBef>
                <a:spcPct val="0"/>
              </a:spcBef>
              <a:buFontTx/>
              <a:buNone/>
            </a:pPr>
            <a:fld id="{755F5E90-FA50-49EE-9D27-BAC59DF6E70E}" type="slidenum">
              <a:rPr lang="en-US" altLang="zh-CN" sz="1400" b="0"/>
              <a:pPr>
                <a:spcBef>
                  <a:spcPct val="0"/>
                </a:spcBef>
                <a:buFontTx/>
                <a:buNone/>
              </a:pPr>
              <a:t>51</a:t>
            </a:fld>
            <a:endParaRPr lang="en-US" altLang="zh-CN" sz="1400" b="0"/>
          </a:p>
        </p:txBody>
      </p:sp>
    </p:spTree>
    <p:extLst>
      <p:ext uri="{BB962C8B-B14F-4D97-AF65-F5344CB8AC3E}">
        <p14:creationId xmlns:p14="http://schemas.microsoft.com/office/powerpoint/2010/main" val="1140025630"/>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本周作业和下周内容</a:t>
            </a:r>
          </a:p>
        </p:txBody>
      </p:sp>
      <p:sp>
        <p:nvSpPr>
          <p:cNvPr id="3" name="内容占位符 2"/>
          <p:cNvSpPr>
            <a:spLocks noGrp="1"/>
          </p:cNvSpPr>
          <p:nvPr>
            <p:ph sz="quarter" idx="1"/>
          </p:nvPr>
        </p:nvSpPr>
        <p:spPr>
          <a:xfrm>
            <a:off x="807397" y="1027906"/>
            <a:ext cx="9809143" cy="4351338"/>
          </a:xfrm>
        </p:spPr>
        <p:txBody>
          <a:bodyPr/>
          <a:lstStyle/>
          <a:p>
            <a:pPr>
              <a:lnSpc>
                <a:spcPct val="150000"/>
              </a:lnSpc>
            </a:pPr>
            <a:endParaRPr lang="en-US" altLang="zh-CN" dirty="0"/>
          </a:p>
          <a:p>
            <a:pPr>
              <a:lnSpc>
                <a:spcPct val="150000"/>
              </a:lnSpc>
            </a:pPr>
            <a:r>
              <a:rPr lang="zh-CN" altLang="en-US" dirty="0"/>
              <a:t>作业：复习教材第一章，完成课后练习</a:t>
            </a:r>
            <a:r>
              <a:rPr lang="en-US" altLang="zh-CN" dirty="0"/>
              <a:t>1.14</a:t>
            </a:r>
            <a:r>
              <a:rPr lang="zh-CN" altLang="en-US" dirty="0"/>
              <a:t>或</a:t>
            </a:r>
            <a:r>
              <a:rPr lang="en-US" altLang="zh-CN" dirty="0"/>
              <a:t>1.15</a:t>
            </a:r>
          </a:p>
          <a:p>
            <a:pPr>
              <a:lnSpc>
                <a:spcPct val="150000"/>
              </a:lnSpc>
            </a:pPr>
            <a:endParaRPr lang="en-US" altLang="zh-CN" dirty="0"/>
          </a:p>
        </p:txBody>
      </p:sp>
      <p:pic>
        <p:nvPicPr>
          <p:cNvPr id="4" name="图片 3"/>
          <p:cNvPicPr>
            <a:picLocks noChangeAspect="1"/>
          </p:cNvPicPr>
          <p:nvPr/>
        </p:nvPicPr>
        <p:blipFill>
          <a:blip r:embed="rId2"/>
          <a:stretch>
            <a:fillRect/>
          </a:stretch>
        </p:blipFill>
        <p:spPr>
          <a:xfrm>
            <a:off x="838200" y="2801541"/>
            <a:ext cx="4219575" cy="1466850"/>
          </a:xfrm>
          <a:prstGeom prst="rect">
            <a:avLst/>
          </a:prstGeom>
        </p:spPr>
      </p:pic>
      <p:pic>
        <p:nvPicPr>
          <p:cNvPr id="5" name="图片 4"/>
          <p:cNvPicPr>
            <a:picLocks noChangeAspect="1"/>
          </p:cNvPicPr>
          <p:nvPr/>
        </p:nvPicPr>
        <p:blipFill>
          <a:blip r:embed="rId3"/>
          <a:stretch>
            <a:fillRect/>
          </a:stretch>
        </p:blipFill>
        <p:spPr>
          <a:xfrm>
            <a:off x="717218" y="4155281"/>
            <a:ext cx="5534025" cy="2447925"/>
          </a:xfrm>
          <a:prstGeom prst="rect">
            <a:avLst/>
          </a:prstGeom>
        </p:spPr>
      </p:pic>
      <p:sp>
        <p:nvSpPr>
          <p:cNvPr id="6" name="内容占位符 2"/>
          <p:cNvSpPr txBox="1">
            <a:spLocks/>
          </p:cNvSpPr>
          <p:nvPr/>
        </p:nvSpPr>
        <p:spPr>
          <a:xfrm>
            <a:off x="7085794" y="3006179"/>
            <a:ext cx="51062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endParaRPr lang="en-US" altLang="zh-CN" dirty="0"/>
          </a:p>
          <a:p>
            <a:pPr marL="0" indent="0">
              <a:lnSpc>
                <a:spcPct val="150000"/>
              </a:lnSpc>
              <a:buNone/>
            </a:pPr>
            <a:r>
              <a:rPr lang="zh-CN" altLang="en-US" dirty="0"/>
              <a:t>下周内容：</a:t>
            </a:r>
            <a:endParaRPr lang="en-US" altLang="zh-CN" dirty="0"/>
          </a:p>
          <a:p>
            <a:pPr marL="0" indent="0">
              <a:lnSpc>
                <a:spcPct val="150000"/>
              </a:lnSpc>
              <a:buNone/>
            </a:pPr>
            <a:r>
              <a:rPr lang="zh-CN" altLang="en-US" dirty="0"/>
              <a:t>第</a:t>
            </a:r>
            <a:r>
              <a:rPr lang="en-US" altLang="zh-CN" dirty="0"/>
              <a:t>2</a:t>
            </a:r>
            <a:r>
              <a:rPr lang="zh-CN" altLang="en-US" dirty="0"/>
              <a:t>章 智能</a:t>
            </a:r>
            <a:r>
              <a:rPr lang="en-US" altLang="zh-CN" dirty="0"/>
              <a:t>Agent</a:t>
            </a:r>
            <a:r>
              <a:rPr lang="zh-CN" altLang="en-US" dirty="0"/>
              <a:t>，请提前预习</a:t>
            </a:r>
          </a:p>
        </p:txBody>
      </p:sp>
    </p:spTree>
    <p:extLst>
      <p:ext uri="{BB962C8B-B14F-4D97-AF65-F5344CB8AC3E}">
        <p14:creationId xmlns:p14="http://schemas.microsoft.com/office/powerpoint/2010/main" val="4196273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528156" y="1883814"/>
            <a:ext cx="3542581" cy="4774273"/>
          </a:xfrm>
          <a:prstGeom prst="rect">
            <a:avLst/>
          </a:prstGeom>
        </p:spPr>
      </p:pic>
      <p:pic>
        <p:nvPicPr>
          <p:cNvPr id="7" name="图片 6"/>
          <p:cNvPicPr>
            <a:picLocks noChangeAspect="1"/>
          </p:cNvPicPr>
          <p:nvPr/>
        </p:nvPicPr>
        <p:blipFill>
          <a:blip r:embed="rId3"/>
          <a:stretch>
            <a:fillRect/>
          </a:stretch>
        </p:blipFill>
        <p:spPr>
          <a:xfrm>
            <a:off x="6356782" y="2345575"/>
            <a:ext cx="4198966" cy="3514428"/>
          </a:xfrm>
          <a:prstGeom prst="rect">
            <a:avLst/>
          </a:prstGeom>
        </p:spPr>
      </p:pic>
      <p:sp>
        <p:nvSpPr>
          <p:cNvPr id="8" name="Rectangle 2"/>
          <p:cNvSpPr txBox="1">
            <a:spLocks noChangeArrowheads="1"/>
          </p:cNvSpPr>
          <p:nvPr/>
        </p:nvSpPr>
        <p:spPr>
          <a:xfrm>
            <a:off x="685800" y="522288"/>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zh-CN" altLang="en-US" sz="4400" dirty="0">
              <a:ea typeface="宋体" panose="02010600030101010101" pitchFamily="2" charset="-122"/>
            </a:endParaRPr>
          </a:p>
        </p:txBody>
      </p:sp>
    </p:spTree>
    <p:extLst>
      <p:ext uri="{BB962C8B-B14F-4D97-AF65-F5344CB8AC3E}">
        <p14:creationId xmlns:p14="http://schemas.microsoft.com/office/powerpoint/2010/main" val="1412936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38200" y="1943100"/>
            <a:ext cx="8953500" cy="4914900"/>
          </a:xfrm>
          <a:prstGeom prst="rect">
            <a:avLst/>
          </a:prstGeom>
        </p:spPr>
      </p:pic>
      <p:sp>
        <p:nvSpPr>
          <p:cNvPr id="5" name="Rectangle 2"/>
          <p:cNvSpPr txBox="1">
            <a:spLocks noChangeArrowheads="1"/>
          </p:cNvSpPr>
          <p:nvPr/>
        </p:nvSpPr>
        <p:spPr>
          <a:xfrm>
            <a:off x="685800" y="522288"/>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zh-CN" altLang="en-US" sz="4400" dirty="0">
              <a:ea typeface="宋体" panose="02010600030101010101" pitchFamily="2" charset="-122"/>
            </a:endParaRPr>
          </a:p>
        </p:txBody>
      </p:sp>
    </p:spTree>
    <p:extLst>
      <p:ext uri="{BB962C8B-B14F-4D97-AF65-F5344CB8AC3E}">
        <p14:creationId xmlns:p14="http://schemas.microsoft.com/office/powerpoint/2010/main" val="3197001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sz="quarter" idx="1"/>
          </p:nvPr>
        </p:nvSpPr>
        <p:spPr>
          <a:xfrm>
            <a:off x="685800" y="1665288"/>
            <a:ext cx="10509250" cy="4970462"/>
          </a:xfrm>
        </p:spPr>
        <p:txBody>
          <a:bodyPr>
            <a:normAutofit/>
          </a:bodyPr>
          <a:lstStyle/>
          <a:p>
            <a:pPr>
              <a:lnSpc>
                <a:spcPct val="200000"/>
              </a:lnSpc>
              <a:buFont typeface="Wingdings" panose="05000000000000000000" pitchFamily="2" charset="2"/>
              <a:buChar char="Ø"/>
            </a:pPr>
            <a:r>
              <a:rPr lang="zh-CN" altLang="en-US" sz="2800" b="1" dirty="0">
                <a:solidFill>
                  <a:srgbClr val="0070C0"/>
                </a:solidFill>
                <a:effectLst>
                  <a:outerShdw blurRad="38100" dist="38100" dir="2700000" algn="tl">
                    <a:srgbClr val="000000">
                      <a:alpha val="43137"/>
                    </a:srgbClr>
                  </a:outerShdw>
                </a:effectLst>
                <a:latin typeface="+mn-ea"/>
              </a:rPr>
              <a:t>预备知识</a:t>
            </a:r>
            <a:endParaRPr lang="en-US" altLang="zh-CN" sz="2800" b="1" dirty="0">
              <a:solidFill>
                <a:srgbClr val="0070C0"/>
              </a:solidFill>
              <a:effectLst>
                <a:outerShdw blurRad="38100" dist="38100" dir="2700000" algn="tl">
                  <a:srgbClr val="000000">
                    <a:alpha val="43137"/>
                  </a:srgbClr>
                </a:outerShdw>
              </a:effectLst>
              <a:latin typeface="+mn-ea"/>
            </a:endParaRPr>
          </a:p>
          <a:p>
            <a:pPr>
              <a:lnSpc>
                <a:spcPct val="200000"/>
              </a:lnSpc>
            </a:pPr>
            <a:r>
              <a:rPr lang="zh-CN" altLang="en-US" b="1" dirty="0"/>
              <a:t>掌握</a:t>
            </a:r>
            <a:r>
              <a:rPr lang="en-US" altLang="zh-CN" b="1" dirty="0"/>
              <a:t>1-2</a:t>
            </a:r>
            <a:r>
              <a:rPr lang="zh-CN" altLang="en-US" b="1" dirty="0"/>
              <a:t>编程语言，例如：</a:t>
            </a:r>
            <a:r>
              <a:rPr lang="en-US" altLang="zh-CN" b="1" dirty="0"/>
              <a:t>C++</a:t>
            </a:r>
            <a:r>
              <a:rPr lang="zh-CN" altLang="en-US" b="1" dirty="0"/>
              <a:t>、</a:t>
            </a:r>
            <a:r>
              <a:rPr lang="en-US" altLang="zh-CN" b="1" dirty="0"/>
              <a:t> Java</a:t>
            </a:r>
            <a:r>
              <a:rPr lang="zh-CN" altLang="en-US" b="1" dirty="0"/>
              <a:t>，</a:t>
            </a:r>
            <a:r>
              <a:rPr lang="en-US" altLang="zh-CN" b="1" dirty="0"/>
              <a:t>python</a:t>
            </a:r>
          </a:p>
          <a:p>
            <a:pPr>
              <a:lnSpc>
                <a:spcPct val="200000"/>
              </a:lnSpc>
            </a:pPr>
            <a:r>
              <a:rPr lang="zh-CN" altLang="en-US" b="1" dirty="0"/>
              <a:t>学过计算机算法与设计，掌握算法的运行时间； 了解 </a:t>
            </a:r>
            <a:r>
              <a:rPr lang="en-US" altLang="zh-CN" b="1" dirty="0"/>
              <a:t>NP-hard </a:t>
            </a:r>
            <a:r>
              <a:rPr lang="zh-CN" altLang="en-US" b="1" dirty="0"/>
              <a:t>的含义 </a:t>
            </a:r>
            <a:endParaRPr lang="en-US" altLang="zh-CN" b="1" dirty="0"/>
          </a:p>
          <a:p>
            <a:pPr>
              <a:lnSpc>
                <a:spcPct val="200000"/>
              </a:lnSpc>
            </a:pPr>
            <a:r>
              <a:rPr lang="zh-CN" altLang="en-US" b="1" dirty="0"/>
              <a:t>学过离散数学和数据结构</a:t>
            </a:r>
            <a:endParaRPr lang="en-US" altLang="zh-CN" b="1" dirty="0"/>
          </a:p>
          <a:p>
            <a:pPr>
              <a:lnSpc>
                <a:spcPct val="200000"/>
              </a:lnSpc>
            </a:pPr>
            <a:r>
              <a:rPr lang="zh-CN" altLang="en-US" b="1" dirty="0"/>
              <a:t>学过概率统计</a:t>
            </a:r>
            <a:endParaRPr lang="en-US" altLang="zh-CN" b="1" dirty="0"/>
          </a:p>
        </p:txBody>
      </p:sp>
      <p:sp>
        <p:nvSpPr>
          <p:cNvPr id="4" name="Rectangle 2"/>
          <p:cNvSpPr txBox="1">
            <a:spLocks noChangeArrowheads="1"/>
          </p:cNvSpPr>
          <p:nvPr/>
        </p:nvSpPr>
        <p:spPr>
          <a:xfrm>
            <a:off x="685800" y="522288"/>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zh-CN" altLang="en-US" sz="4400" dirty="0">
              <a:ea typeface="宋体" panose="02010600030101010101" pitchFamily="2" charset="-122"/>
            </a:endParaRPr>
          </a:p>
        </p:txBody>
      </p:sp>
    </p:spTree>
    <p:extLst>
      <p:ext uri="{BB962C8B-B14F-4D97-AF65-F5344CB8AC3E}">
        <p14:creationId xmlns:p14="http://schemas.microsoft.com/office/powerpoint/2010/main" val="3973437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609600" y="1665288"/>
            <a:ext cx="8229600" cy="928688"/>
          </a:xfrm>
        </p:spPr>
        <p:txBody>
          <a:bodyPr>
            <a:normAutofit/>
          </a:bodyPr>
          <a:lstStyle/>
          <a:p>
            <a:pPr marL="457200" indent="-457200" eaLnBrk="1" hangingPunct="1">
              <a:buFont typeface="Wingdings" panose="05000000000000000000" pitchFamily="2" charset="2"/>
              <a:buChar char="Ø"/>
            </a:pPr>
            <a:r>
              <a:rPr lang="zh-CN" altLang="en-US" sz="2800" b="1" dirty="0">
                <a:solidFill>
                  <a:srgbClr val="0070C0"/>
                </a:solidFill>
                <a:effectLst>
                  <a:outerShdw blurRad="38100" dist="38100" dir="2700000" algn="tl">
                    <a:srgbClr val="000000">
                      <a:alpha val="43137"/>
                    </a:srgbClr>
                  </a:outerShdw>
                </a:effectLst>
                <a:ea typeface="宋体" panose="02010600030101010101" pitchFamily="2" charset="-122"/>
              </a:rPr>
              <a:t>课程性质及安排</a:t>
            </a:r>
          </a:p>
        </p:txBody>
      </p:sp>
      <p:sp>
        <p:nvSpPr>
          <p:cNvPr id="31748" name="Rectangle 3">
            <a:extLst>
              <a:ext uri="{FF2B5EF4-FFF2-40B4-BE49-F238E27FC236}">
                <a16:creationId xmlns:a16="http://schemas.microsoft.com/office/drawing/2014/main" id="{1AD213C4-4D5D-48B9-970E-25C018697200}"/>
              </a:ext>
            </a:extLst>
          </p:cNvPr>
          <p:cNvSpPr>
            <a:spLocks noGrp="1" noChangeArrowheads="1"/>
          </p:cNvSpPr>
          <p:nvPr>
            <p:ph sz="quarter" idx="1"/>
          </p:nvPr>
        </p:nvSpPr>
        <p:spPr>
          <a:xfrm>
            <a:off x="807720" y="2733099"/>
            <a:ext cx="9712960" cy="3611563"/>
          </a:xfrm>
        </p:spPr>
        <p:txBody>
          <a:bodyPr>
            <a:normAutofit fontScale="92500" lnSpcReduction="10000"/>
          </a:bodyPr>
          <a:lstStyle/>
          <a:p>
            <a:pPr eaLnBrk="1" hangingPunct="1">
              <a:buFontTx/>
              <a:buBlip>
                <a:blip r:embed="rId2"/>
              </a:buBlip>
              <a:defRPr/>
            </a:pPr>
            <a:r>
              <a:rPr lang="zh-CN" altLang="en-US" dirty="0">
                <a:latin typeface="宋体" panose="02010600030101010101" pitchFamily="2" charset="-122"/>
                <a:ea typeface="宋体" panose="02010600030101010101" pitchFamily="2" charset="-122"/>
              </a:rPr>
              <a:t>性质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专业必修课</a:t>
            </a:r>
            <a:endParaRPr lang="en-US" altLang="zh-CN" dirty="0">
              <a:latin typeface="宋体" panose="02010600030101010101" pitchFamily="2" charset="-122"/>
              <a:ea typeface="宋体" panose="02010600030101010101" pitchFamily="2" charset="-122"/>
            </a:endParaRPr>
          </a:p>
          <a:p>
            <a:pPr eaLnBrk="1" hangingPunct="1">
              <a:buFontTx/>
              <a:buBlip>
                <a:blip r:embed="rId2"/>
              </a:buBlip>
              <a:defRPr/>
            </a:pPr>
            <a:endParaRPr lang="en-US" altLang="zh-CN" dirty="0">
              <a:latin typeface="宋体" panose="02010600030101010101" pitchFamily="2" charset="-122"/>
              <a:ea typeface="宋体" panose="02010600030101010101" pitchFamily="2" charset="-122"/>
            </a:endParaRPr>
          </a:p>
          <a:p>
            <a:pPr eaLnBrk="1" hangingPunct="1">
              <a:buFontTx/>
              <a:buBlip>
                <a:blip r:embed="rId2"/>
              </a:buBlip>
              <a:defRPr/>
            </a:pPr>
            <a:r>
              <a:rPr lang="zh-CN" altLang="en-US" b="1" dirty="0">
                <a:latin typeface="宋体" panose="02010600030101010101" pitchFamily="2" charset="-122"/>
                <a:ea typeface="宋体" panose="02010600030101010101" pitchFamily="2" charset="-122"/>
              </a:rPr>
              <a:t>原理课</a:t>
            </a:r>
            <a:r>
              <a:rPr lang="zh-CN" altLang="en-US" dirty="0">
                <a:latin typeface="宋体" panose="02010600030101010101" pitchFamily="2" charset="-122"/>
                <a:ea typeface="宋体" panose="02010600030101010101" pitchFamily="2" charset="-122"/>
              </a:rPr>
              <a:t>的课时</a:t>
            </a:r>
            <a:r>
              <a:rPr lang="en-US" altLang="zh-CN" dirty="0">
                <a:latin typeface="宋体" panose="02010600030101010101" pitchFamily="2" charset="-122"/>
                <a:ea typeface="宋体" panose="02010600030101010101" pitchFamily="2" charset="-122"/>
              </a:rPr>
              <a:t>:</a:t>
            </a:r>
          </a:p>
          <a:p>
            <a:pPr eaLnBrk="1" hangingPunct="1">
              <a:buFontTx/>
              <a:buBlip>
                <a:blip r:embed="rId2"/>
              </a:buBlip>
              <a:defRPr/>
            </a:pPr>
            <a:endParaRPr lang="en-US" altLang="zh-CN" dirty="0">
              <a:latin typeface="宋体" panose="02010600030101010101" pitchFamily="2" charset="-122"/>
              <a:ea typeface="宋体" panose="02010600030101010101" pitchFamily="2" charset="-122"/>
            </a:endParaRPr>
          </a:p>
          <a:p>
            <a:pPr lvl="1" eaLnBrk="1" hangingPunct="1">
              <a:buFontTx/>
              <a:buBlip>
                <a:blip r:embed="rId2"/>
              </a:buBlip>
              <a:defRPr/>
            </a:pPr>
            <a:r>
              <a:rPr lang="en-US" altLang="zh-CN" sz="2600" dirty="0">
                <a:latin typeface="宋体" panose="02010600030101010101" pitchFamily="2" charset="-122"/>
                <a:ea typeface="宋体" panose="02010600030101010101" pitchFamily="2" charset="-122"/>
              </a:rPr>
              <a:t>2</a:t>
            </a:r>
            <a:r>
              <a:rPr lang="zh-CN" altLang="en-US" sz="2600" dirty="0">
                <a:latin typeface="宋体" panose="02010600030101010101" pitchFamily="2" charset="-122"/>
                <a:ea typeface="宋体" panose="02010600030101010101" pitchFamily="2" charset="-122"/>
              </a:rPr>
              <a:t>学时</a:t>
            </a:r>
            <a:r>
              <a:rPr lang="en-US" altLang="zh-CN" sz="2600" dirty="0">
                <a:latin typeface="宋体" panose="02010600030101010101" pitchFamily="2" charset="-122"/>
                <a:ea typeface="宋体" panose="02010600030101010101" pitchFamily="2" charset="-122"/>
              </a:rPr>
              <a:t>/</a:t>
            </a:r>
            <a:r>
              <a:rPr lang="zh-CN" altLang="en-US" sz="2600" dirty="0">
                <a:latin typeface="宋体" panose="02010600030101010101" pitchFamily="2" charset="-122"/>
                <a:ea typeface="宋体" panose="02010600030101010101" pitchFamily="2" charset="-122"/>
              </a:rPr>
              <a:t>周</a:t>
            </a:r>
            <a:endParaRPr lang="en-US" altLang="zh-CN" sz="2600" dirty="0">
              <a:latin typeface="宋体" panose="02010600030101010101" pitchFamily="2" charset="-122"/>
              <a:ea typeface="宋体" panose="02010600030101010101" pitchFamily="2" charset="-122"/>
            </a:endParaRPr>
          </a:p>
          <a:p>
            <a:pPr lvl="1" eaLnBrk="1" hangingPunct="1">
              <a:buFontTx/>
              <a:buBlip>
                <a:blip r:embed="rId2"/>
              </a:buBlip>
              <a:defRPr/>
            </a:pPr>
            <a:endParaRPr lang="en-US" altLang="zh-CN" sz="2600" dirty="0">
              <a:latin typeface="宋体" panose="02010600030101010101" pitchFamily="2" charset="-122"/>
              <a:ea typeface="宋体" panose="02010600030101010101" pitchFamily="2" charset="-122"/>
            </a:endParaRPr>
          </a:p>
          <a:p>
            <a:pPr lvl="1" eaLnBrk="1" hangingPunct="1">
              <a:buFontTx/>
              <a:buBlip>
                <a:blip r:embed="rId2"/>
              </a:buBlip>
              <a:defRPr/>
            </a:pPr>
            <a:r>
              <a:rPr lang="zh-CN" altLang="en-US" sz="2600" dirty="0">
                <a:latin typeface="宋体" panose="02010600030101010101" pitchFamily="2" charset="-122"/>
                <a:ea typeface="宋体" panose="02010600030101010101" pitchFamily="2" charset="-122"/>
              </a:rPr>
              <a:t>周四</a:t>
            </a:r>
            <a:r>
              <a:rPr lang="en-US" altLang="zh-CN" sz="2600" dirty="0">
                <a:latin typeface="宋体" panose="02010600030101010101" pitchFamily="2" charset="-122"/>
                <a:ea typeface="宋体" panose="02010600030101010101" pitchFamily="2" charset="-122"/>
              </a:rPr>
              <a:t>5</a:t>
            </a:r>
            <a:r>
              <a:rPr lang="zh-CN" altLang="en-US" sz="2600" dirty="0">
                <a:latin typeface="宋体" panose="02010600030101010101" pitchFamily="2" charset="-122"/>
                <a:ea typeface="宋体" panose="02010600030101010101" pitchFamily="2" charset="-122"/>
              </a:rPr>
              <a:t>－</a:t>
            </a:r>
            <a:r>
              <a:rPr lang="en-US" altLang="zh-CN" sz="2600" dirty="0">
                <a:latin typeface="宋体" panose="02010600030101010101" pitchFamily="2" charset="-122"/>
                <a:ea typeface="宋体" panose="02010600030101010101" pitchFamily="2" charset="-122"/>
              </a:rPr>
              <a:t>6</a:t>
            </a:r>
            <a:r>
              <a:rPr lang="zh-CN" altLang="en-US" sz="2600" dirty="0">
                <a:latin typeface="宋体" panose="02010600030101010101" pitchFamily="2" charset="-122"/>
                <a:ea typeface="宋体" panose="02010600030101010101" pitchFamily="2" charset="-122"/>
              </a:rPr>
              <a:t>节</a:t>
            </a:r>
            <a:endParaRPr lang="en-US" altLang="zh-CN" sz="2600" dirty="0">
              <a:latin typeface="宋体" panose="02010600030101010101" pitchFamily="2" charset="-122"/>
              <a:ea typeface="宋体" panose="02010600030101010101" pitchFamily="2" charset="-122"/>
            </a:endParaRPr>
          </a:p>
          <a:p>
            <a:pPr eaLnBrk="1" hangingPunct="1">
              <a:buFontTx/>
              <a:buBlip>
                <a:blip r:embed="rId2"/>
              </a:buBlip>
              <a:defRPr/>
            </a:pPr>
            <a:endParaRPr lang="en-US" altLang="zh-CN" dirty="0">
              <a:latin typeface="宋体" panose="02010600030101010101" pitchFamily="2" charset="-122"/>
              <a:ea typeface="宋体" panose="02010600030101010101" pitchFamily="2" charset="-122"/>
            </a:endParaRPr>
          </a:p>
          <a:p>
            <a:pPr>
              <a:buBlip>
                <a:blip r:embed="rId2"/>
              </a:buBlip>
              <a:defRPr/>
            </a:pPr>
            <a:r>
              <a:rPr lang="zh-CN" altLang="en-US" b="1" dirty="0">
                <a:latin typeface="宋体" panose="02010600030101010101" pitchFamily="2" charset="-122"/>
                <a:ea typeface="宋体" panose="02010600030101010101" pitchFamily="2" charset="-122"/>
              </a:rPr>
              <a:t>课程设计</a:t>
            </a:r>
            <a:r>
              <a:rPr lang="zh-CN" altLang="en-US" dirty="0">
                <a:latin typeface="宋体" panose="02010600030101010101" pitchFamily="2" charset="-122"/>
                <a:ea typeface="宋体" panose="02010600030101010101" pitchFamily="2" charset="-122"/>
              </a:rPr>
              <a:t>：</a:t>
            </a:r>
            <a:r>
              <a:rPr lang="zh-CN" altLang="en-US" dirty="0">
                <a:ea typeface="宋体" panose="02010600030101010101" pitchFamily="2" charset="-122"/>
              </a:rPr>
              <a:t>配合原理课的进度，共有三个算法的实验</a:t>
            </a:r>
            <a:endParaRPr lang="en-US" altLang="zh-CN" dirty="0">
              <a:latin typeface="宋体" panose="02010600030101010101" pitchFamily="2" charset="-122"/>
              <a:ea typeface="宋体" panose="02010600030101010101" pitchFamily="2" charset="-122"/>
            </a:endParaRPr>
          </a:p>
        </p:txBody>
      </p:sp>
      <p:sp>
        <p:nvSpPr>
          <p:cNvPr id="33794" name="灯片编号占位符 3"/>
          <p:cNvSpPr>
            <a:spLocks noGrp="1"/>
          </p:cNvSpPr>
          <p:nvPr>
            <p:ph type="sldNum" sz="quarter" idx="1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b="1">
                <a:solidFill>
                  <a:schemeClr val="tx1"/>
                </a:solidFill>
                <a:latin typeface="Arial" panose="020B0604020202020204" pitchFamily="34" charset="0"/>
              </a:defRPr>
            </a:lvl1pPr>
            <a:lvl2pPr marL="742950" indent="-285750">
              <a:spcBef>
                <a:spcPct val="20000"/>
              </a:spcBef>
              <a:buChar char="–"/>
              <a:defRPr b="1">
                <a:solidFill>
                  <a:schemeClr val="tx1"/>
                </a:solidFill>
                <a:latin typeface="Arial" panose="020B0604020202020204" pitchFamily="34" charset="0"/>
              </a:defRPr>
            </a:lvl2pPr>
            <a:lvl3pPr marL="1143000" indent="-228600">
              <a:spcBef>
                <a:spcPct val="20000"/>
              </a:spcBef>
              <a:buChar char="•"/>
              <a:defRPr sz="1600" b="1">
                <a:solidFill>
                  <a:schemeClr val="tx1"/>
                </a:solidFill>
                <a:latin typeface="Arial" panose="020B0604020202020204" pitchFamily="34" charset="0"/>
              </a:defRPr>
            </a:lvl3pPr>
            <a:lvl4pPr marL="1600200" indent="-228600">
              <a:spcBef>
                <a:spcPct val="20000"/>
              </a:spcBef>
              <a:buChar char="–"/>
              <a:defRPr sz="1400" b="1">
                <a:solidFill>
                  <a:schemeClr val="tx1"/>
                </a:solidFill>
                <a:latin typeface="Arial" panose="020B0604020202020204" pitchFamily="34" charset="0"/>
              </a:defRPr>
            </a:lvl4pPr>
            <a:lvl5pPr marL="2057400" indent="-228600">
              <a:spcBef>
                <a:spcPct val="20000"/>
              </a:spcBef>
              <a:buChar char="»"/>
              <a:defRPr sz="14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b="1">
                <a:solidFill>
                  <a:schemeClr val="tx1"/>
                </a:solidFill>
                <a:latin typeface="Arial" panose="020B0604020202020204" pitchFamily="34" charset="0"/>
              </a:defRPr>
            </a:lvl9pPr>
          </a:lstStyle>
          <a:p>
            <a:pPr>
              <a:spcBef>
                <a:spcPct val="0"/>
              </a:spcBef>
              <a:buFontTx/>
              <a:buNone/>
            </a:pPr>
            <a:fld id="{40D2A4C2-A680-4556-B172-5B5AE741AD90}" type="slidenum">
              <a:rPr lang="en-US" altLang="zh-CN" sz="1400" b="0"/>
              <a:pPr>
                <a:spcBef>
                  <a:spcPct val="0"/>
                </a:spcBef>
                <a:buFontTx/>
                <a:buNone/>
              </a:pPr>
              <a:t>9</a:t>
            </a:fld>
            <a:endParaRPr lang="en-US" altLang="zh-CN" sz="1400" b="0" dirty="0"/>
          </a:p>
        </p:txBody>
      </p:sp>
      <p:sp>
        <p:nvSpPr>
          <p:cNvPr id="5" name="Rectangle 2"/>
          <p:cNvSpPr txBox="1">
            <a:spLocks noChangeArrowheads="1"/>
          </p:cNvSpPr>
          <p:nvPr/>
        </p:nvSpPr>
        <p:spPr>
          <a:xfrm>
            <a:off x="685800" y="522288"/>
            <a:ext cx="99568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zh-CN"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课程概述</a:t>
            </a:r>
            <a:endParaRPr lang="zh-CN" altLang="en-US" sz="4400" dirty="0">
              <a:ea typeface="宋体" panose="02010600030101010101" pitchFamily="2" charset="-122"/>
            </a:endParaRPr>
          </a:p>
        </p:txBody>
      </p:sp>
    </p:spTree>
    <p:extLst>
      <p:ext uri="{BB962C8B-B14F-4D97-AF65-F5344CB8AC3E}">
        <p14:creationId xmlns:p14="http://schemas.microsoft.com/office/powerpoint/2010/main" val="26835494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2727</TotalTime>
  <Words>2434</Words>
  <Application>Microsoft Office PowerPoint</Application>
  <PresentationFormat>宽屏</PresentationFormat>
  <Paragraphs>316</Paragraphs>
  <Slides>52</Slides>
  <Notes>27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52</vt:i4>
      </vt:variant>
    </vt:vector>
  </HeadingPairs>
  <TitlesOfParts>
    <vt:vector size="70" baseType="lpstr">
      <vt:lpstr>PingFang SC</vt:lpstr>
      <vt:lpstr>STHeiti</vt:lpstr>
      <vt:lpstr>阿里巴巴普惠体 R</vt:lpstr>
      <vt:lpstr>等线</vt:lpstr>
      <vt:lpstr>仿宋_GB2312</vt:lpstr>
      <vt:lpstr>黑体</vt:lpstr>
      <vt:lpstr>华文楷体</vt:lpstr>
      <vt:lpstr>楷体</vt:lpstr>
      <vt:lpstr>楷体_GB2312</vt:lpstr>
      <vt:lpstr>宋体</vt:lpstr>
      <vt:lpstr>微软雅黑</vt:lpstr>
      <vt:lpstr>Arial</vt:lpstr>
      <vt:lpstr>Calibri</vt:lpstr>
      <vt:lpstr>Century Schoolbook</vt:lpstr>
      <vt:lpstr>Times New Roman</vt:lpstr>
      <vt:lpstr>Wingdings</vt:lpstr>
      <vt:lpstr>Wingdings 2</vt:lpstr>
      <vt:lpstr>凸显</vt:lpstr>
      <vt:lpstr>《人工智能原理与技术》课程</vt:lpstr>
      <vt:lpstr>目录</vt:lpstr>
      <vt:lpstr>课程概述</vt:lpstr>
      <vt:lpstr>课程概述</vt:lpstr>
      <vt:lpstr>PowerPoint 演示文稿</vt:lpstr>
      <vt:lpstr>PowerPoint 演示文稿</vt:lpstr>
      <vt:lpstr>PowerPoint 演示文稿</vt:lpstr>
      <vt:lpstr>PowerPoint 演示文稿</vt:lpstr>
      <vt:lpstr>课程性质及安排</vt:lpstr>
      <vt:lpstr>PowerPoint 演示文稿</vt:lpstr>
      <vt:lpstr>目录</vt:lpstr>
      <vt:lpstr>为什么要研究人工智能?——大背景</vt:lpstr>
      <vt:lpstr>为什么要研究人工智能?——大背景</vt:lpstr>
      <vt:lpstr>PowerPoint 演示文稿</vt:lpstr>
      <vt:lpstr>PowerPoint 演示文稿</vt:lpstr>
      <vt:lpstr>为什么要研究人工智能?——日常工作生活</vt:lpstr>
      <vt:lpstr>为什么要研究人工智能?—— AI正迎来最好历史发展机遇</vt:lpstr>
      <vt:lpstr>为什么要研究人工智能?—— AI正迎来最好历史发展机遇</vt:lpstr>
      <vt:lpstr>目录</vt:lpstr>
      <vt:lpstr>什么是人工智能</vt:lpstr>
      <vt:lpstr>什么是人工智能</vt:lpstr>
      <vt:lpstr>PowerPoint 演示文稿</vt:lpstr>
      <vt:lpstr>PowerPoint 演示文稿</vt:lpstr>
      <vt:lpstr>人工智能、机器学习、深度学习</vt:lpstr>
      <vt:lpstr>什么是人工智能</vt:lpstr>
      <vt:lpstr>目录</vt:lpstr>
      <vt:lpstr>AI发展三起三落（一周期/15年）</vt:lpstr>
      <vt:lpstr>目录</vt:lpstr>
      <vt:lpstr>IBM&lt;This is AI!&gt;</vt:lpstr>
      <vt:lpstr>围棋大战</vt:lpstr>
      <vt:lpstr>图像分类</vt:lpstr>
      <vt:lpstr>人脸识别</vt:lpstr>
      <vt:lpstr>语音识别</vt:lpstr>
      <vt:lpstr>PowerPoint 演示文稿</vt:lpstr>
      <vt:lpstr>PowerPoint 演示文稿</vt:lpstr>
      <vt:lpstr>PowerPoint 演示文稿</vt:lpstr>
      <vt:lpstr>无人驾驶共享汽车</vt:lpstr>
      <vt:lpstr>PowerPoint 演示文稿</vt:lpstr>
      <vt:lpstr>目录</vt:lpstr>
      <vt:lpstr>第一次人机大战</vt:lpstr>
      <vt:lpstr>第二次人机大战</vt:lpstr>
      <vt:lpstr>第三次人机大战</vt:lpstr>
      <vt:lpstr>AI比赛</vt:lpstr>
      <vt:lpstr>AI比赛</vt:lpstr>
      <vt:lpstr>AI比赛</vt:lpstr>
      <vt:lpstr>AI比赛</vt:lpstr>
      <vt:lpstr>AI比赛</vt:lpstr>
      <vt:lpstr>AI比赛</vt:lpstr>
      <vt:lpstr>AI比赛</vt:lpstr>
      <vt:lpstr>AI学术组织、会议</vt:lpstr>
      <vt:lpstr>有重大影响的研究机构</vt:lpstr>
      <vt:lpstr>本周作业和下周内容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人工智能原理</dc:title>
  <dc:creator>Administrator</dc:creator>
  <cp:lastModifiedBy>hongyun zhang</cp:lastModifiedBy>
  <cp:revision>69</cp:revision>
  <dcterms:created xsi:type="dcterms:W3CDTF">2020-09-16T07:14:12Z</dcterms:created>
  <dcterms:modified xsi:type="dcterms:W3CDTF">2023-02-23T10:16:03Z</dcterms:modified>
</cp:coreProperties>
</file>